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72"/>
  </p:notesMasterIdLst>
  <p:sldIdLst>
    <p:sldId id="356" r:id="rId3"/>
    <p:sldId id="256" r:id="rId4"/>
    <p:sldId id="357" r:id="rId5"/>
    <p:sldId id="359" r:id="rId6"/>
    <p:sldId id="257" r:id="rId7"/>
    <p:sldId id="258" r:id="rId8"/>
    <p:sldId id="360" r:id="rId9"/>
    <p:sldId id="264" r:id="rId10"/>
    <p:sldId id="260" r:id="rId11"/>
    <p:sldId id="361" r:id="rId12"/>
    <p:sldId id="362" r:id="rId13"/>
    <p:sldId id="259" r:id="rId14"/>
    <p:sldId id="261" r:id="rId15"/>
    <p:sldId id="262" r:id="rId16"/>
    <p:sldId id="263" r:id="rId17"/>
    <p:sldId id="265" r:id="rId18"/>
    <p:sldId id="266" r:id="rId19"/>
    <p:sldId id="368" r:id="rId20"/>
    <p:sldId id="367" r:id="rId21"/>
    <p:sldId id="267" r:id="rId22"/>
    <p:sldId id="268" r:id="rId23"/>
    <p:sldId id="269" r:id="rId24"/>
    <p:sldId id="270" r:id="rId25"/>
    <p:sldId id="271" r:id="rId26"/>
    <p:sldId id="272" r:id="rId27"/>
    <p:sldId id="273" r:id="rId28"/>
    <p:sldId id="274" r:id="rId29"/>
    <p:sldId id="275" r:id="rId30"/>
    <p:sldId id="36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4" r:id="rId47"/>
    <p:sldId id="295" r:id="rId48"/>
    <p:sldId id="296" r:id="rId49"/>
    <p:sldId id="336" r:id="rId50"/>
    <p:sldId id="298" r:id="rId51"/>
    <p:sldId id="299" r:id="rId52"/>
    <p:sldId id="337" r:id="rId53"/>
    <p:sldId id="338" r:id="rId54"/>
    <p:sldId id="339" r:id="rId55"/>
    <p:sldId id="340" r:id="rId56"/>
    <p:sldId id="341" r:id="rId57"/>
    <p:sldId id="342" r:id="rId58"/>
    <p:sldId id="343" r:id="rId59"/>
    <p:sldId id="344" r:id="rId60"/>
    <p:sldId id="345" r:id="rId61"/>
    <p:sldId id="346" r:id="rId62"/>
    <p:sldId id="347" r:id="rId63"/>
    <p:sldId id="348" r:id="rId64"/>
    <p:sldId id="355" r:id="rId65"/>
    <p:sldId id="349" r:id="rId66"/>
    <p:sldId id="350" r:id="rId67"/>
    <p:sldId id="351" r:id="rId68"/>
    <p:sldId id="352" r:id="rId69"/>
    <p:sldId id="353" r:id="rId70"/>
    <p:sldId id="354" r:id="rId7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5D9"/>
    <a:srgbClr val="FCEE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CB92EF-6EBC-4502-B1CF-66330A38654F}" type="datetimeFigureOut">
              <a:rPr lang="en-US" smtClean="0"/>
              <a:t>10/11/2023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52004B-B4B6-4AF0-9776-1768BE7CFD30}" type="slidenum">
              <a:rPr lang="en-US" smtClean="0"/>
              <a:t>‹#›</a:t>
            </a:fld>
            <a:endParaRPr lang="en-US"/>
          </a:p>
        </p:txBody>
      </p:sp>
    </p:spTree>
    <p:extLst>
      <p:ext uri="{BB962C8B-B14F-4D97-AF65-F5344CB8AC3E}">
        <p14:creationId xmlns:p14="http://schemas.microsoft.com/office/powerpoint/2010/main" val="1802971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C199FB08-B2DB-4935-8404-D6B1F1FCCC44}" type="datetime1">
              <a:rPr lang="en-US" smtClean="0"/>
              <a:t>10/11/2023</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fa-IR" smtClean="0"/>
              <a:t>کارگاه آموزشی پزشکان درمانگر</a:t>
            </a:r>
            <a:r>
              <a:rPr lang="en-US" smtClean="0"/>
              <a:t>HIV  </a:t>
            </a:r>
            <a:r>
              <a:rPr lang="fa-IR" smtClean="0"/>
              <a:t>با رویکرد پیشگیرانه ، آبان 1401</a:t>
            </a:r>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30FF0F21-5972-47C3-A58F-EFECA81B9517}" type="slidenum">
              <a:rPr lang="en-US" smtClean="0"/>
              <a:t>‹#›</a:t>
            </a:fld>
            <a:endParaRPr lang="en-US"/>
          </a:p>
        </p:txBody>
      </p:sp>
    </p:spTree>
    <p:extLst>
      <p:ext uri="{BB962C8B-B14F-4D97-AF65-F5344CB8AC3E}">
        <p14:creationId xmlns:p14="http://schemas.microsoft.com/office/powerpoint/2010/main" val="2412074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A8BE55-06EE-424D-A2A3-1AA315A3FAE5}" type="datetime1">
              <a:rPr lang="en-US" smtClean="0"/>
              <a:t>10/11/2023</a:t>
            </a:fld>
            <a:endParaRPr lang="en-US"/>
          </a:p>
        </p:txBody>
      </p:sp>
      <p:sp>
        <p:nvSpPr>
          <p:cNvPr id="5" name="Footer Placeholder 4"/>
          <p:cNvSpPr>
            <a:spLocks noGrp="1"/>
          </p:cNvSpPr>
          <p:nvPr>
            <p:ph type="ftr" sz="quarter" idx="11"/>
          </p:nvPr>
        </p:nvSpPr>
        <p:spPr/>
        <p:txBody>
          <a:bodyPr/>
          <a:lstStyle/>
          <a:p>
            <a:r>
              <a:rPr lang="fa-IR" smtClean="0"/>
              <a:t>کارگاه آموزشی پزشکان درمانگر</a:t>
            </a:r>
            <a:r>
              <a:rPr lang="en-US" smtClean="0"/>
              <a:t>HIV  </a:t>
            </a:r>
            <a:r>
              <a:rPr lang="fa-IR" smtClean="0"/>
              <a:t>با رویکرد پیشگیرانه ، آبان 1401</a:t>
            </a:r>
            <a:endParaRPr lang="en-US"/>
          </a:p>
        </p:txBody>
      </p:sp>
      <p:sp>
        <p:nvSpPr>
          <p:cNvPr id="6" name="Slide Number Placeholder 5"/>
          <p:cNvSpPr>
            <a:spLocks noGrp="1"/>
          </p:cNvSpPr>
          <p:nvPr>
            <p:ph type="sldNum" sz="quarter" idx="12"/>
          </p:nvPr>
        </p:nvSpPr>
        <p:spPr/>
        <p:txBody>
          <a:bodyPr/>
          <a:lstStyle/>
          <a:p>
            <a:fld id="{30FF0F21-5972-47C3-A58F-EFECA81B9517}" type="slidenum">
              <a:rPr lang="en-US" smtClean="0"/>
              <a:t>‹#›</a:t>
            </a:fld>
            <a:endParaRPr lang="en-US"/>
          </a:p>
        </p:txBody>
      </p:sp>
    </p:spTree>
    <p:extLst>
      <p:ext uri="{BB962C8B-B14F-4D97-AF65-F5344CB8AC3E}">
        <p14:creationId xmlns:p14="http://schemas.microsoft.com/office/powerpoint/2010/main" val="2927504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7B168BC8-1CE2-4776-A76D-553141683D25}" type="datetime1">
              <a:rPr lang="en-US" smtClean="0"/>
              <a:t>10/11/2023</a:t>
            </a:fld>
            <a:endParaRPr lang="en-US"/>
          </a:p>
        </p:txBody>
      </p:sp>
      <p:sp>
        <p:nvSpPr>
          <p:cNvPr id="5" name="Footer Placeholder 4"/>
          <p:cNvSpPr>
            <a:spLocks noGrp="1"/>
          </p:cNvSpPr>
          <p:nvPr>
            <p:ph type="ftr" sz="quarter" idx="11"/>
          </p:nvPr>
        </p:nvSpPr>
        <p:spPr>
          <a:xfrm>
            <a:off x="774923" y="5951811"/>
            <a:ext cx="7896279" cy="365125"/>
          </a:xfrm>
        </p:spPr>
        <p:txBody>
          <a:bodyPr/>
          <a:lstStyle/>
          <a:p>
            <a:r>
              <a:rPr lang="fa-IR" smtClean="0"/>
              <a:t>کارگاه آموزشی پزشکان درمانگر</a:t>
            </a:r>
            <a:r>
              <a:rPr lang="en-US" smtClean="0"/>
              <a:t>HIV  </a:t>
            </a:r>
            <a:r>
              <a:rPr lang="fa-IR" smtClean="0"/>
              <a:t>با رویکرد پیشگیرانه ، آبان 1401</a:t>
            </a:r>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30FF0F21-5972-47C3-A58F-EFECA81B9517}" type="slidenum">
              <a:rPr lang="en-US" smtClean="0"/>
              <a:t>‹#›</a:t>
            </a:fld>
            <a:endParaRPr lang="en-US"/>
          </a:p>
        </p:txBody>
      </p:sp>
    </p:spTree>
    <p:extLst>
      <p:ext uri="{BB962C8B-B14F-4D97-AF65-F5344CB8AC3E}">
        <p14:creationId xmlns:p14="http://schemas.microsoft.com/office/powerpoint/2010/main" val="2600894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A8C7BF-AE19-4BC8-BD3B-8FE8C0E97D57}"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81388-BFB8-4775-A0B0-E9CEFC5AEA28}" type="slidenum">
              <a:rPr lang="en-US" smtClean="0"/>
              <a:t>‹#›</a:t>
            </a:fld>
            <a:endParaRPr lang="en-US"/>
          </a:p>
        </p:txBody>
      </p:sp>
    </p:spTree>
    <p:extLst>
      <p:ext uri="{BB962C8B-B14F-4D97-AF65-F5344CB8AC3E}">
        <p14:creationId xmlns:p14="http://schemas.microsoft.com/office/powerpoint/2010/main" val="3495984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A8C7BF-AE19-4BC8-BD3B-8FE8C0E97D57}"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81388-BFB8-4775-A0B0-E9CEFC5AEA28}" type="slidenum">
              <a:rPr lang="en-US" smtClean="0"/>
              <a:t>‹#›</a:t>
            </a:fld>
            <a:endParaRPr lang="en-US"/>
          </a:p>
        </p:txBody>
      </p:sp>
    </p:spTree>
    <p:extLst>
      <p:ext uri="{BB962C8B-B14F-4D97-AF65-F5344CB8AC3E}">
        <p14:creationId xmlns:p14="http://schemas.microsoft.com/office/powerpoint/2010/main" val="2879502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A8C7BF-AE19-4BC8-BD3B-8FE8C0E97D57}"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81388-BFB8-4775-A0B0-E9CEFC5AEA28}" type="slidenum">
              <a:rPr lang="en-US" smtClean="0"/>
              <a:t>‹#›</a:t>
            </a:fld>
            <a:endParaRPr lang="en-US"/>
          </a:p>
        </p:txBody>
      </p:sp>
    </p:spTree>
    <p:extLst>
      <p:ext uri="{BB962C8B-B14F-4D97-AF65-F5344CB8AC3E}">
        <p14:creationId xmlns:p14="http://schemas.microsoft.com/office/powerpoint/2010/main" val="3915093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A8C7BF-AE19-4BC8-BD3B-8FE8C0E97D57}"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481388-BFB8-4775-A0B0-E9CEFC5AEA28}" type="slidenum">
              <a:rPr lang="en-US" smtClean="0"/>
              <a:t>‹#›</a:t>
            </a:fld>
            <a:endParaRPr lang="en-US"/>
          </a:p>
        </p:txBody>
      </p:sp>
    </p:spTree>
    <p:extLst>
      <p:ext uri="{BB962C8B-B14F-4D97-AF65-F5344CB8AC3E}">
        <p14:creationId xmlns:p14="http://schemas.microsoft.com/office/powerpoint/2010/main" val="115571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A8C7BF-AE19-4BC8-BD3B-8FE8C0E97D57}" type="datetimeFigureOut">
              <a:rPr lang="en-US" smtClean="0"/>
              <a:t>10/11/2023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481388-BFB8-4775-A0B0-E9CEFC5AEA28}" type="slidenum">
              <a:rPr lang="en-US" smtClean="0"/>
              <a:t>‹#›</a:t>
            </a:fld>
            <a:endParaRPr lang="en-US"/>
          </a:p>
        </p:txBody>
      </p:sp>
    </p:spTree>
    <p:extLst>
      <p:ext uri="{BB962C8B-B14F-4D97-AF65-F5344CB8AC3E}">
        <p14:creationId xmlns:p14="http://schemas.microsoft.com/office/powerpoint/2010/main" val="892093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A8C7BF-AE19-4BC8-BD3B-8FE8C0E97D57}" type="datetimeFigureOut">
              <a:rPr lang="en-US" smtClean="0"/>
              <a:t>10/11/2023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481388-BFB8-4775-A0B0-E9CEFC5AEA28}" type="slidenum">
              <a:rPr lang="en-US" smtClean="0"/>
              <a:t>‹#›</a:t>
            </a:fld>
            <a:endParaRPr lang="en-US"/>
          </a:p>
        </p:txBody>
      </p:sp>
    </p:spTree>
    <p:extLst>
      <p:ext uri="{BB962C8B-B14F-4D97-AF65-F5344CB8AC3E}">
        <p14:creationId xmlns:p14="http://schemas.microsoft.com/office/powerpoint/2010/main" val="302868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A8C7BF-AE19-4BC8-BD3B-8FE8C0E97D57}" type="datetimeFigureOut">
              <a:rPr lang="en-US" smtClean="0"/>
              <a:t>10/11/2023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481388-BFB8-4775-A0B0-E9CEFC5AEA28}" type="slidenum">
              <a:rPr lang="en-US" smtClean="0"/>
              <a:t>‹#›</a:t>
            </a:fld>
            <a:endParaRPr lang="en-US"/>
          </a:p>
        </p:txBody>
      </p:sp>
    </p:spTree>
    <p:extLst>
      <p:ext uri="{BB962C8B-B14F-4D97-AF65-F5344CB8AC3E}">
        <p14:creationId xmlns:p14="http://schemas.microsoft.com/office/powerpoint/2010/main" val="1151171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5A8C7BF-AE19-4BC8-BD3B-8FE8C0E97D57}"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481388-BFB8-4775-A0B0-E9CEFC5AEA28}" type="slidenum">
              <a:rPr lang="en-US" smtClean="0"/>
              <a:t>‹#›</a:t>
            </a:fld>
            <a:endParaRPr lang="en-US"/>
          </a:p>
        </p:txBody>
      </p:sp>
    </p:spTree>
    <p:extLst>
      <p:ext uri="{BB962C8B-B14F-4D97-AF65-F5344CB8AC3E}">
        <p14:creationId xmlns:p14="http://schemas.microsoft.com/office/powerpoint/2010/main" val="4181851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851986-316E-4772-9ACD-51EC38271ABE}" type="datetime1">
              <a:rPr lang="en-US" smtClean="0"/>
              <a:t>10/11/2023</a:t>
            </a:fld>
            <a:endParaRPr lang="en-US"/>
          </a:p>
        </p:txBody>
      </p:sp>
      <p:sp>
        <p:nvSpPr>
          <p:cNvPr id="5" name="Footer Placeholder 4"/>
          <p:cNvSpPr>
            <a:spLocks noGrp="1"/>
          </p:cNvSpPr>
          <p:nvPr>
            <p:ph type="ftr" sz="quarter" idx="11"/>
          </p:nvPr>
        </p:nvSpPr>
        <p:spPr/>
        <p:txBody>
          <a:bodyPr/>
          <a:lstStyle/>
          <a:p>
            <a:r>
              <a:rPr lang="fa-IR" smtClean="0"/>
              <a:t>کارگاه آموزشی پزشکان درمانگر</a:t>
            </a:r>
            <a:r>
              <a:rPr lang="en-US" smtClean="0"/>
              <a:t>HIV  </a:t>
            </a:r>
            <a:r>
              <a:rPr lang="fa-IR" smtClean="0"/>
              <a:t>با رویکرد پیشگیرانه ، آبان 1401</a:t>
            </a:r>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30FF0F21-5972-47C3-A58F-EFECA81B9517}" type="slidenum">
              <a:rPr lang="en-US" smtClean="0"/>
              <a:t>‹#›</a:t>
            </a:fld>
            <a:endParaRPr lang="en-US"/>
          </a:p>
        </p:txBody>
      </p:sp>
    </p:spTree>
    <p:extLst>
      <p:ext uri="{BB962C8B-B14F-4D97-AF65-F5344CB8AC3E}">
        <p14:creationId xmlns:p14="http://schemas.microsoft.com/office/powerpoint/2010/main" val="36547598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5A8C7BF-AE19-4BC8-BD3B-8FE8C0E97D57}"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481388-BFB8-4775-A0B0-E9CEFC5AEA28}" type="slidenum">
              <a:rPr lang="en-US" smtClean="0"/>
              <a:t>‹#›</a:t>
            </a:fld>
            <a:endParaRPr lang="en-US"/>
          </a:p>
        </p:txBody>
      </p:sp>
    </p:spTree>
    <p:extLst>
      <p:ext uri="{BB962C8B-B14F-4D97-AF65-F5344CB8AC3E}">
        <p14:creationId xmlns:p14="http://schemas.microsoft.com/office/powerpoint/2010/main" val="1085926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A8C7BF-AE19-4BC8-BD3B-8FE8C0E97D57}"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81388-BFB8-4775-A0B0-E9CEFC5AEA28}" type="slidenum">
              <a:rPr lang="en-US" smtClean="0"/>
              <a:t>‹#›</a:t>
            </a:fld>
            <a:endParaRPr lang="en-US"/>
          </a:p>
        </p:txBody>
      </p:sp>
    </p:spTree>
    <p:extLst>
      <p:ext uri="{BB962C8B-B14F-4D97-AF65-F5344CB8AC3E}">
        <p14:creationId xmlns:p14="http://schemas.microsoft.com/office/powerpoint/2010/main" val="78130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A8C7BF-AE19-4BC8-BD3B-8FE8C0E97D57}"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81388-BFB8-4775-A0B0-E9CEFC5AEA28}" type="slidenum">
              <a:rPr lang="en-US" smtClean="0"/>
              <a:t>‹#›</a:t>
            </a:fld>
            <a:endParaRPr lang="en-US"/>
          </a:p>
        </p:txBody>
      </p:sp>
    </p:spTree>
    <p:extLst>
      <p:ext uri="{BB962C8B-B14F-4D97-AF65-F5344CB8AC3E}">
        <p14:creationId xmlns:p14="http://schemas.microsoft.com/office/powerpoint/2010/main" val="1960425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0C3CA020-464B-4239-AF6F-34B56C411DCA}" type="datetime1">
              <a:rPr lang="en-US" smtClean="0"/>
              <a:t>10/11/2023</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fa-IR" smtClean="0"/>
              <a:t>کارگاه آموزشی پزشکان درمانگر</a:t>
            </a:r>
            <a:r>
              <a:rPr lang="en-US" smtClean="0"/>
              <a:t>HIV  </a:t>
            </a:r>
            <a:r>
              <a:rPr lang="fa-IR" smtClean="0"/>
              <a:t>با رویکرد پیشگیرانه ، آبان 1401</a:t>
            </a:r>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30FF0F21-5972-47C3-A58F-EFECA81B9517}" type="slidenum">
              <a:rPr lang="en-US" smtClean="0"/>
              <a:t>‹#›</a:t>
            </a:fld>
            <a:endParaRPr lang="en-US"/>
          </a:p>
        </p:txBody>
      </p:sp>
    </p:spTree>
    <p:extLst>
      <p:ext uri="{BB962C8B-B14F-4D97-AF65-F5344CB8AC3E}">
        <p14:creationId xmlns:p14="http://schemas.microsoft.com/office/powerpoint/2010/main" val="23336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172C7B8-199A-48EB-B712-C42540B6311E}" type="datetime1">
              <a:rPr lang="en-US" smtClean="0"/>
              <a:t>10/11/2023</a:t>
            </a:fld>
            <a:endParaRPr lang="en-US"/>
          </a:p>
        </p:txBody>
      </p:sp>
      <p:sp>
        <p:nvSpPr>
          <p:cNvPr id="6" name="Footer Placeholder 5"/>
          <p:cNvSpPr>
            <a:spLocks noGrp="1"/>
          </p:cNvSpPr>
          <p:nvPr>
            <p:ph type="ftr" sz="quarter" idx="11"/>
          </p:nvPr>
        </p:nvSpPr>
        <p:spPr/>
        <p:txBody>
          <a:bodyPr/>
          <a:lstStyle/>
          <a:p>
            <a:r>
              <a:rPr lang="fa-IR" smtClean="0"/>
              <a:t>کارگاه آموزشی پزشکان درمانگر</a:t>
            </a:r>
            <a:r>
              <a:rPr lang="en-US" smtClean="0"/>
              <a:t>HIV  </a:t>
            </a:r>
            <a:r>
              <a:rPr lang="fa-IR" smtClean="0"/>
              <a:t>با رویکرد پیشگیرانه ، آبان 1401</a:t>
            </a:r>
            <a:endParaRPr lang="en-US"/>
          </a:p>
        </p:txBody>
      </p:sp>
      <p:sp>
        <p:nvSpPr>
          <p:cNvPr id="7" name="Slide Number Placeholder 6"/>
          <p:cNvSpPr>
            <a:spLocks noGrp="1"/>
          </p:cNvSpPr>
          <p:nvPr>
            <p:ph type="sldNum" sz="quarter" idx="12"/>
          </p:nvPr>
        </p:nvSpPr>
        <p:spPr/>
        <p:txBody>
          <a:bodyPr/>
          <a:lstStyle/>
          <a:p>
            <a:fld id="{30FF0F21-5972-47C3-A58F-EFECA81B9517}" type="slidenum">
              <a:rPr lang="en-US" smtClean="0"/>
              <a:t>‹#›</a:t>
            </a:fld>
            <a:endParaRPr lang="en-US"/>
          </a:p>
        </p:txBody>
      </p:sp>
    </p:spTree>
    <p:extLst>
      <p:ext uri="{BB962C8B-B14F-4D97-AF65-F5344CB8AC3E}">
        <p14:creationId xmlns:p14="http://schemas.microsoft.com/office/powerpoint/2010/main" val="4092505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F40BA2-21C9-43B5-BEEF-CD082D70B355}" type="datetime1">
              <a:rPr lang="en-US" smtClean="0"/>
              <a:t>10/11/2023</a:t>
            </a:fld>
            <a:endParaRPr lang="en-US"/>
          </a:p>
        </p:txBody>
      </p:sp>
      <p:sp>
        <p:nvSpPr>
          <p:cNvPr id="8" name="Footer Placeholder 7"/>
          <p:cNvSpPr>
            <a:spLocks noGrp="1"/>
          </p:cNvSpPr>
          <p:nvPr>
            <p:ph type="ftr" sz="quarter" idx="11"/>
          </p:nvPr>
        </p:nvSpPr>
        <p:spPr/>
        <p:txBody>
          <a:bodyPr/>
          <a:lstStyle/>
          <a:p>
            <a:r>
              <a:rPr lang="fa-IR" smtClean="0"/>
              <a:t>کارگاه آموزشی پزشکان درمانگر</a:t>
            </a:r>
            <a:r>
              <a:rPr lang="en-US" smtClean="0"/>
              <a:t>HIV  </a:t>
            </a:r>
            <a:r>
              <a:rPr lang="fa-IR" smtClean="0"/>
              <a:t>با رویکرد پیشگیرانه ، آبان 1401</a:t>
            </a:r>
            <a:endParaRPr lang="en-US"/>
          </a:p>
        </p:txBody>
      </p:sp>
      <p:sp>
        <p:nvSpPr>
          <p:cNvPr id="9" name="Slide Number Placeholder 8"/>
          <p:cNvSpPr>
            <a:spLocks noGrp="1"/>
          </p:cNvSpPr>
          <p:nvPr>
            <p:ph type="sldNum" sz="quarter" idx="12"/>
          </p:nvPr>
        </p:nvSpPr>
        <p:spPr/>
        <p:txBody>
          <a:bodyPr/>
          <a:lstStyle/>
          <a:p>
            <a:fld id="{30FF0F21-5972-47C3-A58F-EFECA81B9517}" type="slidenum">
              <a:rPr lang="en-US" smtClean="0"/>
              <a:t>‹#›</a:t>
            </a:fld>
            <a:endParaRPr lang="en-US"/>
          </a:p>
        </p:txBody>
      </p:sp>
    </p:spTree>
    <p:extLst>
      <p:ext uri="{BB962C8B-B14F-4D97-AF65-F5344CB8AC3E}">
        <p14:creationId xmlns:p14="http://schemas.microsoft.com/office/powerpoint/2010/main" val="121236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0D7DBA0-C126-4DE6-8969-26A2AD19B0CC}" type="datetime1">
              <a:rPr lang="en-US" smtClean="0"/>
              <a:t>10/11/2023</a:t>
            </a:fld>
            <a:endParaRPr lang="en-US"/>
          </a:p>
        </p:txBody>
      </p:sp>
      <p:sp>
        <p:nvSpPr>
          <p:cNvPr id="4" name="Footer Placeholder 3"/>
          <p:cNvSpPr>
            <a:spLocks noGrp="1"/>
          </p:cNvSpPr>
          <p:nvPr>
            <p:ph type="ftr" sz="quarter" idx="11"/>
          </p:nvPr>
        </p:nvSpPr>
        <p:spPr/>
        <p:txBody>
          <a:bodyPr/>
          <a:lstStyle/>
          <a:p>
            <a:r>
              <a:rPr lang="fa-IR" smtClean="0"/>
              <a:t>کارگاه آموزشی پزشکان درمانگر</a:t>
            </a:r>
            <a:r>
              <a:rPr lang="en-US" smtClean="0"/>
              <a:t>HIV  </a:t>
            </a:r>
            <a:r>
              <a:rPr lang="fa-IR" smtClean="0"/>
              <a:t>با رویکرد پیشگیرانه ، آبان 1401</a:t>
            </a:r>
            <a:endParaRPr lang="en-US"/>
          </a:p>
        </p:txBody>
      </p:sp>
      <p:sp>
        <p:nvSpPr>
          <p:cNvPr id="5" name="Slide Number Placeholder 4"/>
          <p:cNvSpPr>
            <a:spLocks noGrp="1"/>
          </p:cNvSpPr>
          <p:nvPr>
            <p:ph type="sldNum" sz="quarter" idx="12"/>
          </p:nvPr>
        </p:nvSpPr>
        <p:spPr/>
        <p:txBody>
          <a:bodyPr/>
          <a:lstStyle/>
          <a:p>
            <a:fld id="{30FF0F21-5972-47C3-A58F-EFECA81B9517}" type="slidenum">
              <a:rPr lang="en-US" smtClean="0"/>
              <a:t>‹#›</a:t>
            </a:fld>
            <a:endParaRPr lang="en-US"/>
          </a:p>
        </p:txBody>
      </p:sp>
    </p:spTree>
    <p:extLst>
      <p:ext uri="{BB962C8B-B14F-4D97-AF65-F5344CB8AC3E}">
        <p14:creationId xmlns:p14="http://schemas.microsoft.com/office/powerpoint/2010/main" val="1477118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168DFB-7172-491D-91F9-3AE86F48E182}" type="datetime1">
              <a:rPr lang="en-US" smtClean="0"/>
              <a:t>10/11/2023</a:t>
            </a:fld>
            <a:endParaRPr lang="en-US"/>
          </a:p>
        </p:txBody>
      </p:sp>
      <p:sp>
        <p:nvSpPr>
          <p:cNvPr id="3" name="Footer Placeholder 2"/>
          <p:cNvSpPr>
            <a:spLocks noGrp="1"/>
          </p:cNvSpPr>
          <p:nvPr>
            <p:ph type="ftr" sz="quarter" idx="11"/>
          </p:nvPr>
        </p:nvSpPr>
        <p:spPr/>
        <p:txBody>
          <a:bodyPr/>
          <a:lstStyle/>
          <a:p>
            <a:r>
              <a:rPr lang="fa-IR" smtClean="0"/>
              <a:t>کارگاه آموزشی پزشکان درمانگر</a:t>
            </a:r>
            <a:r>
              <a:rPr lang="en-US" smtClean="0"/>
              <a:t>HIV  </a:t>
            </a:r>
            <a:r>
              <a:rPr lang="fa-IR" smtClean="0"/>
              <a:t>با رویکرد پیشگیرانه ، آبان 1401</a:t>
            </a:r>
            <a:endParaRPr lang="en-US"/>
          </a:p>
        </p:txBody>
      </p:sp>
      <p:sp>
        <p:nvSpPr>
          <p:cNvPr id="4" name="Slide Number Placeholder 3"/>
          <p:cNvSpPr>
            <a:spLocks noGrp="1"/>
          </p:cNvSpPr>
          <p:nvPr>
            <p:ph type="sldNum" sz="quarter" idx="12"/>
          </p:nvPr>
        </p:nvSpPr>
        <p:spPr/>
        <p:txBody>
          <a:bodyPr/>
          <a:lstStyle/>
          <a:p>
            <a:fld id="{30FF0F21-5972-47C3-A58F-EFECA81B9517}" type="slidenum">
              <a:rPr lang="en-US" smtClean="0"/>
              <a:t>‹#›</a:t>
            </a:fld>
            <a:endParaRPr lang="en-US"/>
          </a:p>
        </p:txBody>
      </p:sp>
    </p:spTree>
    <p:extLst>
      <p:ext uri="{BB962C8B-B14F-4D97-AF65-F5344CB8AC3E}">
        <p14:creationId xmlns:p14="http://schemas.microsoft.com/office/powerpoint/2010/main" val="1727408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52C081F9-9C98-4542-8D79-08E925FE15F1}" type="datetime1">
              <a:rPr lang="en-US" smtClean="0"/>
              <a:t>10/11/2023</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fa-IR" smtClean="0"/>
              <a:t>کارگاه آموزشی پزشکان درمانگر</a:t>
            </a:r>
            <a:r>
              <a:rPr lang="en-US" smtClean="0"/>
              <a:t>HIV  </a:t>
            </a:r>
            <a:r>
              <a:rPr lang="fa-IR" smtClean="0"/>
              <a:t>با رویکرد پیشگیرانه ، آبان 1401</a:t>
            </a:r>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30FF0F21-5972-47C3-A58F-EFECA81B9517}" type="slidenum">
              <a:rPr lang="en-US" smtClean="0"/>
              <a:t>‹#›</a:t>
            </a:fld>
            <a:endParaRPr lang="en-US"/>
          </a:p>
        </p:txBody>
      </p:sp>
    </p:spTree>
    <p:extLst>
      <p:ext uri="{BB962C8B-B14F-4D97-AF65-F5344CB8AC3E}">
        <p14:creationId xmlns:p14="http://schemas.microsoft.com/office/powerpoint/2010/main" val="2100091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29C1334-E33D-49DA-BD81-8DCF8D804D20}" type="datetime1">
              <a:rPr lang="en-US" smtClean="0"/>
              <a:t>10/11/2023</a:t>
            </a:fld>
            <a:endParaRPr lang="en-US"/>
          </a:p>
        </p:txBody>
      </p:sp>
      <p:sp>
        <p:nvSpPr>
          <p:cNvPr id="6" name="Footer Placeholder 5"/>
          <p:cNvSpPr>
            <a:spLocks noGrp="1"/>
          </p:cNvSpPr>
          <p:nvPr>
            <p:ph type="ftr" sz="quarter" idx="11"/>
          </p:nvPr>
        </p:nvSpPr>
        <p:spPr/>
        <p:txBody>
          <a:bodyPr/>
          <a:lstStyle/>
          <a:p>
            <a:r>
              <a:rPr lang="fa-IR" smtClean="0"/>
              <a:t>کارگاه آموزشی پزشکان درمانگر</a:t>
            </a:r>
            <a:r>
              <a:rPr lang="en-US" smtClean="0"/>
              <a:t>HIV  </a:t>
            </a:r>
            <a:r>
              <a:rPr lang="fa-IR" smtClean="0"/>
              <a:t>با رویکرد پیشگیرانه ، آبان 1401</a:t>
            </a:r>
            <a:endParaRPr lang="en-US"/>
          </a:p>
        </p:txBody>
      </p:sp>
      <p:sp>
        <p:nvSpPr>
          <p:cNvPr id="7" name="Slide Number Placeholder 6"/>
          <p:cNvSpPr>
            <a:spLocks noGrp="1"/>
          </p:cNvSpPr>
          <p:nvPr>
            <p:ph type="sldNum" sz="quarter" idx="12"/>
          </p:nvPr>
        </p:nvSpPr>
        <p:spPr/>
        <p:txBody>
          <a:bodyPr/>
          <a:lstStyle/>
          <a:p>
            <a:fld id="{30FF0F21-5972-47C3-A58F-EFECA81B9517}" type="slidenum">
              <a:rPr lang="en-US" smtClean="0"/>
              <a:t>‹#›</a:t>
            </a:fld>
            <a:endParaRPr lang="en-US"/>
          </a:p>
        </p:txBody>
      </p:sp>
    </p:spTree>
    <p:extLst>
      <p:ext uri="{BB962C8B-B14F-4D97-AF65-F5344CB8AC3E}">
        <p14:creationId xmlns:p14="http://schemas.microsoft.com/office/powerpoint/2010/main" val="3916274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D34409C4-D894-4F35-A4E1-FF33DCC216DC}" type="datetime1">
              <a:rPr lang="en-US" smtClean="0"/>
              <a:t>10/11/2023</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r>
              <a:rPr lang="fa-IR" smtClean="0"/>
              <a:t>کارگاه آموزشی پزشکان درمانگر</a:t>
            </a:r>
            <a:r>
              <a:rPr lang="en-US" smtClean="0"/>
              <a:t>HIV  </a:t>
            </a:r>
            <a:r>
              <a:rPr lang="fa-IR" smtClean="0"/>
              <a:t>با رویکرد پیشگیرانه ، آبان 1401</a:t>
            </a:r>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30FF0F21-5972-47C3-A58F-EFECA81B9517}"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51475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A8C7BF-AE19-4BC8-BD3B-8FE8C0E97D57}" type="datetimeFigureOut">
              <a:rPr lang="en-US" smtClean="0"/>
              <a:t>10/11/2023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481388-BFB8-4775-A0B0-E9CEFC5AEA28}" type="slidenum">
              <a:rPr lang="en-US" smtClean="0"/>
              <a:t>‹#›</a:t>
            </a:fld>
            <a:endParaRPr lang="en-US"/>
          </a:p>
        </p:txBody>
      </p:sp>
    </p:spTree>
    <p:extLst>
      <p:ext uri="{BB962C8B-B14F-4D97-AF65-F5344CB8AC3E}">
        <p14:creationId xmlns:p14="http://schemas.microsoft.com/office/powerpoint/2010/main" val="9464531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Slide Number Placeholder 3"/>
          <p:cNvSpPr>
            <a:spLocks noGrp="1"/>
          </p:cNvSpPr>
          <p:nvPr>
            <p:ph type="sldNum" sz="quarter" idx="12"/>
          </p:nvPr>
        </p:nvSpPr>
        <p:spPr/>
        <p:txBody>
          <a:bodyPr/>
          <a:lstStyle/>
          <a:p>
            <a:fld id="{30FF0F21-5972-47C3-A58F-EFECA81B9517}" type="slidenum">
              <a:rPr lang="en-US" smtClean="0"/>
              <a:t>1</a:t>
            </a:fld>
            <a:endParaRPr lang="en-US"/>
          </a:p>
        </p:txBody>
      </p:sp>
    </p:spTree>
    <p:extLst>
      <p:ext uri="{BB962C8B-B14F-4D97-AF65-F5344CB8AC3E}">
        <p14:creationId xmlns:p14="http://schemas.microsoft.com/office/powerpoint/2010/main" val="2670833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AIDSinfo</a:t>
            </a:r>
            <a:r>
              <a:rPr lang="en-US" dirty="0" smtClean="0"/>
              <a:t> 2023</a:t>
            </a:r>
            <a:endParaRPr lang="en-US" dirty="0"/>
          </a:p>
        </p:txBody>
      </p:sp>
      <p:sp>
        <p:nvSpPr>
          <p:cNvPr id="3" name="Content Placeholder 2"/>
          <p:cNvSpPr>
            <a:spLocks noGrp="1"/>
          </p:cNvSpPr>
          <p:nvPr>
            <p:ph idx="1"/>
          </p:nvPr>
        </p:nvSpPr>
        <p:spPr/>
        <p:txBody>
          <a:bodyPr>
            <a:normAutofit/>
          </a:bodyPr>
          <a:lstStyle/>
          <a:p>
            <a:r>
              <a:rPr lang="en-US" dirty="0" smtClean="0"/>
              <a:t>Patients presenting to care during the earliest days following HIV infection may have yet to develop a positive p24 Ag response, which typically occurs with viral load levels of &gt;20,000 to 30,000 copies/</a:t>
            </a:r>
            <a:r>
              <a:rPr lang="en-US" dirty="0" err="1" smtClean="0"/>
              <a:t>mL.</a:t>
            </a:r>
            <a:r>
              <a:rPr lang="en-US" dirty="0" smtClean="0"/>
              <a:t> </a:t>
            </a:r>
          </a:p>
          <a:p>
            <a:endParaRPr lang="en-US" dirty="0"/>
          </a:p>
          <a:p>
            <a:r>
              <a:rPr lang="en-US" dirty="0" smtClean="0"/>
              <a:t>In clinical settings with a high probability of infection, quantitative or qualitative HIV RNA testing should be considered even if the HIV Ag/Ab test result is negative. HIV infection should be confirmed by repeat quantitative HIV RNA testing or subsequent testing to document HIV antibody seroconversion. People receiving antiretroviral therapy (ART) during acute or very early HIV infection may demonstrate weaker reactivity to screening antibody assays or incomplete HIV antibody evolution; may remain non-reactive to confirmatory antibody assays; and in the setting of sustained </a:t>
            </a:r>
            <a:r>
              <a:rPr lang="en-US" dirty="0" err="1" smtClean="0"/>
              <a:t>virologic</a:t>
            </a:r>
            <a:r>
              <a:rPr lang="en-US" dirty="0" smtClean="0"/>
              <a:t> suppression, may have complete or partial </a:t>
            </a:r>
            <a:r>
              <a:rPr lang="en-US" dirty="0" err="1" smtClean="0"/>
              <a:t>seroreversion</a:t>
            </a:r>
            <a:r>
              <a:rPr lang="en-US" dirty="0" smtClean="0"/>
              <a:t>.</a:t>
            </a:r>
            <a:endParaRPr lang="en-US" dirty="0"/>
          </a:p>
        </p:txBody>
      </p:sp>
    </p:spTree>
    <p:extLst>
      <p:ext uri="{BB962C8B-B14F-4D97-AF65-F5344CB8AC3E}">
        <p14:creationId xmlns:p14="http://schemas.microsoft.com/office/powerpoint/2010/main" val="1069883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In rare cases, however, it also may represent a false-positive result. The previously proposed threshold of &lt;3,000 copies/mL is based on historical data, which used laboratory methods that are now considered obsolete.</a:t>
            </a:r>
          </a:p>
          <a:p>
            <a:r>
              <a:rPr lang="en-US" dirty="0" smtClean="0"/>
              <a:t>Improvements in plasma viral load methodology suggest that any positive result on a quantitative plasma HIV RNA test in the setting of a negative or indeterminate antibody test result may be consistent with acute HIV infection.</a:t>
            </a:r>
          </a:p>
          <a:p>
            <a:r>
              <a:rPr lang="en-US" dirty="0" smtClean="0"/>
              <a:t>Some health care facilities may still be using HIV testing algorithms that test only for anti-HIV antibodies. In such settings, when acute HIV infection is suspected in a patient with a negative or indeterminate HIV antibody test result, a quantitative or qualitative HIV RNA test should be performed. </a:t>
            </a:r>
            <a:endParaRPr lang="en-US" dirty="0"/>
          </a:p>
        </p:txBody>
      </p:sp>
    </p:spTree>
    <p:extLst>
      <p:ext uri="{BB962C8B-B14F-4D97-AF65-F5344CB8AC3E}">
        <p14:creationId xmlns:p14="http://schemas.microsoft.com/office/powerpoint/2010/main" val="1580494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a:cs typeface="2  Titr" panose="00000700000000000000" pitchFamily="2" charset="-78"/>
              </a:rPr>
              <a:t>انواع آزمايش‌هاي تشخيصي </a:t>
            </a:r>
            <a:r>
              <a:rPr lang="en-US" b="1" dirty="0">
                <a:cs typeface="2  Titr" panose="00000700000000000000" pitchFamily="2" charset="-78"/>
              </a:rPr>
              <a:t>HIV</a:t>
            </a:r>
            <a:endParaRPr lang="en-US" dirty="0">
              <a:cs typeface="2  Titr" panose="00000700000000000000" pitchFamily="2" charset="-78"/>
            </a:endParaRPr>
          </a:p>
        </p:txBody>
      </p:sp>
      <p:sp>
        <p:nvSpPr>
          <p:cNvPr id="3" name="Content Placeholder 2"/>
          <p:cNvSpPr>
            <a:spLocks noGrp="1"/>
          </p:cNvSpPr>
          <p:nvPr>
            <p:ph idx="1"/>
          </p:nvPr>
        </p:nvSpPr>
        <p:spPr>
          <a:xfrm>
            <a:off x="838200" y="2120487"/>
            <a:ext cx="10515600" cy="4351338"/>
          </a:xfrm>
        </p:spPr>
        <p:txBody>
          <a:bodyPr>
            <a:normAutofit lnSpcReduction="10000"/>
          </a:bodyPr>
          <a:lstStyle/>
          <a:p>
            <a:pPr marL="0" lvl="0" indent="0" algn="r" rtl="1">
              <a:buNone/>
            </a:pPr>
            <a:r>
              <a:rPr lang="fa-IR" sz="3200" b="1" dirty="0">
                <a:solidFill>
                  <a:schemeClr val="accent1">
                    <a:lumMod val="50000"/>
                  </a:schemeClr>
                </a:solidFill>
                <a:cs typeface="B Nazanin" panose="00000400000000000000" pitchFamily="2" charset="-78"/>
              </a:rPr>
              <a:t>آزمون الايزا</a:t>
            </a:r>
            <a:r>
              <a:rPr lang="fa-IR" sz="3200" dirty="0">
                <a:solidFill>
                  <a:schemeClr val="accent1">
                    <a:lumMod val="50000"/>
                  </a:schemeClr>
                </a:solidFill>
                <a:cs typeface="B Nazanin" panose="00000400000000000000" pitchFamily="2" charset="-78"/>
              </a:rPr>
              <a:t>: </a:t>
            </a:r>
            <a:endParaRPr lang="fa-IR" sz="3200" dirty="0" smtClean="0">
              <a:solidFill>
                <a:schemeClr val="accent1">
                  <a:lumMod val="50000"/>
                </a:schemeClr>
              </a:solidFill>
              <a:cs typeface="B Nazanin" panose="00000400000000000000" pitchFamily="2" charset="-78"/>
            </a:endParaRPr>
          </a:p>
          <a:p>
            <a:pPr algn="r" rtl="1"/>
            <a:r>
              <a:rPr lang="fa-IR" sz="3200" dirty="0" smtClean="0">
                <a:cs typeface="B Nazanin" panose="00000400000000000000" pitchFamily="2" charset="-78"/>
              </a:rPr>
              <a:t>براساس </a:t>
            </a:r>
            <a:r>
              <a:rPr lang="fa-IR" sz="3200" dirty="0">
                <a:cs typeface="B Nazanin" panose="00000400000000000000" pitchFamily="2" charset="-78"/>
              </a:rPr>
              <a:t>سنجش آنتي­بادي</a:t>
            </a:r>
            <a:r>
              <a:rPr lang="en-US" sz="3200" dirty="0">
                <a:cs typeface="B Nazanin" panose="00000400000000000000" pitchFamily="2" charset="-78"/>
              </a:rPr>
              <a:t>HIV</a:t>
            </a:r>
            <a:r>
              <a:rPr lang="fa-IR" sz="3200" dirty="0">
                <a:cs typeface="B Nazanin" panose="00000400000000000000" pitchFamily="2" charset="-78"/>
              </a:rPr>
              <a:t> بوده </a:t>
            </a:r>
            <a:r>
              <a:rPr lang="fa-IR" sz="3200" dirty="0" smtClean="0">
                <a:cs typeface="B Nazanin" panose="00000400000000000000" pitchFamily="2" charset="-78"/>
              </a:rPr>
              <a:t>9</a:t>
            </a:r>
            <a:r>
              <a:rPr lang="fa-IR" sz="3200" dirty="0">
                <a:cs typeface="B Nazanin" panose="00000400000000000000" pitchFamily="2" charset="-78"/>
              </a:rPr>
              <a:t>9</a:t>
            </a:r>
            <a:r>
              <a:rPr lang="fa-IR" sz="3200" dirty="0" smtClean="0">
                <a:cs typeface="B Nazanin" panose="00000400000000000000" pitchFamily="2" charset="-78"/>
              </a:rPr>
              <a:t>% </a:t>
            </a:r>
            <a:r>
              <a:rPr lang="fa-IR" sz="3200" dirty="0">
                <a:cs typeface="B Nazanin" panose="00000400000000000000" pitchFamily="2" charset="-78"/>
              </a:rPr>
              <a:t>تا 100% حساسيت دارد. </a:t>
            </a:r>
            <a:endParaRPr lang="fa-IR" sz="3200" dirty="0" smtClean="0">
              <a:cs typeface="B Nazanin" panose="00000400000000000000" pitchFamily="2" charset="-78"/>
            </a:endParaRPr>
          </a:p>
          <a:p>
            <a:pPr marL="0" indent="0" algn="r" rtl="1">
              <a:buNone/>
            </a:pPr>
            <a:endParaRPr lang="fa-IR" sz="3200" dirty="0" smtClean="0">
              <a:cs typeface="B Nazanin" panose="00000400000000000000" pitchFamily="2" charset="-78"/>
            </a:endParaRPr>
          </a:p>
          <a:p>
            <a:pPr algn="r" rtl="1"/>
            <a:r>
              <a:rPr lang="fa-IR" sz="3200" dirty="0" smtClean="0">
                <a:cs typeface="B Nazanin" panose="00000400000000000000" pitchFamily="2" charset="-78"/>
              </a:rPr>
              <a:t>ميزان </a:t>
            </a:r>
            <a:r>
              <a:rPr lang="fa-IR" sz="3200" dirty="0">
                <a:cs typeface="B Nazanin" panose="00000400000000000000" pitchFamily="2" charset="-78"/>
              </a:rPr>
              <a:t>اختصاصي بودن اين </a:t>
            </a:r>
            <a:r>
              <a:rPr lang="fa-IR" sz="3200" dirty="0" smtClean="0">
                <a:cs typeface="B Nazanin" panose="00000400000000000000" pitchFamily="2" charset="-78"/>
              </a:rPr>
              <a:t>روش (</a:t>
            </a:r>
            <a:r>
              <a:rPr lang="fa-IR" sz="3200" dirty="0">
                <a:cs typeface="B Nazanin" panose="00000400000000000000" pitchFamily="2" charset="-78"/>
              </a:rPr>
              <a:t>با چند بار آزمايش) تقريباً 99% است</a:t>
            </a:r>
            <a:r>
              <a:rPr lang="fa-IR" sz="3200" dirty="0" smtClean="0">
                <a:cs typeface="B Nazanin" panose="00000400000000000000" pitchFamily="2" charset="-78"/>
              </a:rPr>
              <a:t>.</a:t>
            </a:r>
          </a:p>
          <a:p>
            <a:pPr marL="0" indent="0" algn="r" rtl="1">
              <a:buNone/>
            </a:pPr>
            <a:r>
              <a:rPr lang="fa-IR" sz="3200" dirty="0" smtClean="0">
                <a:cs typeface="B Nazanin" panose="00000400000000000000" pitchFamily="2" charset="-78"/>
              </a:rPr>
              <a:t> </a:t>
            </a:r>
          </a:p>
          <a:p>
            <a:pPr algn="r" rtl="1"/>
            <a:r>
              <a:rPr lang="fa-IR" sz="3200" dirty="0" smtClean="0">
                <a:cs typeface="B Nazanin" panose="00000400000000000000" pitchFamily="2" charset="-78"/>
              </a:rPr>
              <a:t>کیت </a:t>
            </a:r>
            <a:r>
              <a:rPr lang="fa-IR" sz="3200" dirty="0">
                <a:cs typeface="B Nazanin" panose="00000400000000000000" pitchFamily="2" charset="-78"/>
              </a:rPr>
              <a:t>های نسل سوم توانایی واکنش به </a:t>
            </a:r>
            <a:r>
              <a:rPr lang="en-US" sz="3200" dirty="0">
                <a:cs typeface="B Nazanin" panose="00000400000000000000" pitchFamily="2" charset="-78"/>
              </a:rPr>
              <a:t>IgM</a:t>
            </a:r>
            <a:r>
              <a:rPr lang="fa-IR" sz="3200" dirty="0">
                <a:cs typeface="B Nazanin" panose="00000400000000000000" pitchFamily="2" charset="-78"/>
              </a:rPr>
              <a:t> را دارند. در کیتهای نسل چهارم با اضافه کردن توان واکنش به آنتی‌ژن </a:t>
            </a:r>
            <a:r>
              <a:rPr lang="en-US" sz="3200" dirty="0">
                <a:cs typeface="B Nazanin" panose="00000400000000000000" pitchFamily="2" charset="-78"/>
              </a:rPr>
              <a:t>P24</a:t>
            </a:r>
            <a:r>
              <a:rPr lang="fa-IR" sz="3200" dirty="0">
                <a:cs typeface="B Nazanin" panose="00000400000000000000" pitchFamily="2" charset="-78"/>
              </a:rPr>
              <a:t> , دوره پنجره کوتاه تر شده است</a:t>
            </a:r>
            <a:r>
              <a:rPr lang="fa-IR" dirty="0"/>
              <a:t>. </a:t>
            </a:r>
            <a:endParaRPr lang="en-US" dirty="0"/>
          </a:p>
        </p:txBody>
      </p:sp>
      <p:sp>
        <p:nvSpPr>
          <p:cNvPr id="6" name="Slide Number Placeholder 5"/>
          <p:cNvSpPr>
            <a:spLocks noGrp="1"/>
          </p:cNvSpPr>
          <p:nvPr>
            <p:ph type="sldNum" sz="quarter" idx="12"/>
          </p:nvPr>
        </p:nvSpPr>
        <p:spPr/>
        <p:txBody>
          <a:bodyPr/>
          <a:lstStyle/>
          <a:p>
            <a:fld id="{30FF0F21-5972-47C3-A58F-EFECA81B9517}" type="slidenum">
              <a:rPr lang="en-US" smtClean="0"/>
              <a:t>12</a:t>
            </a:fld>
            <a:endParaRPr lang="en-US"/>
          </a:p>
        </p:txBody>
      </p:sp>
      <p:pic>
        <p:nvPicPr>
          <p:cNvPr id="7" name="Content Placeholder 3"/>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4625010" cy="2411896"/>
          </a:xfrm>
          <a:prstGeom prst="rect">
            <a:avLst/>
          </a:prstGeom>
          <a:noFill/>
          <a:ln>
            <a:noFill/>
          </a:ln>
        </p:spPr>
      </p:pic>
    </p:spTree>
    <p:extLst>
      <p:ext uri="{BB962C8B-B14F-4D97-AF65-F5344CB8AC3E}">
        <p14:creationId xmlns:p14="http://schemas.microsoft.com/office/powerpoint/2010/main" val="36277361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078" y="1409907"/>
            <a:ext cx="11090291" cy="5448093"/>
          </a:xfrm>
        </p:spPr>
        <p:txBody>
          <a:bodyPr vert="horz" lIns="91440" tIns="45720" rIns="91440" bIns="45720" rtlCol="0">
            <a:normAutofit/>
          </a:bodyPr>
          <a:lstStyle/>
          <a:p>
            <a:pPr marL="0" indent="0" algn="r" rtl="1">
              <a:buNone/>
            </a:pPr>
            <a:r>
              <a:rPr lang="fa-IR" sz="2400" b="1" dirty="0">
                <a:solidFill>
                  <a:schemeClr val="accent1">
                    <a:lumMod val="50000"/>
                  </a:schemeClr>
                </a:solidFill>
                <a:cs typeface="B Nazanin" panose="00000400000000000000" pitchFamily="2" charset="-78"/>
              </a:rPr>
              <a:t>آزمایش‌‌های تشخیص سریع: </a:t>
            </a:r>
            <a:endParaRPr lang="fa-IR" sz="2400" b="1" dirty="0" smtClean="0">
              <a:solidFill>
                <a:schemeClr val="accent1">
                  <a:lumMod val="50000"/>
                </a:schemeClr>
              </a:solidFill>
              <a:cs typeface="B Nazanin" panose="00000400000000000000" pitchFamily="2" charset="-78"/>
            </a:endParaRPr>
          </a:p>
          <a:p>
            <a:pPr algn="r" rtl="1"/>
            <a:r>
              <a:rPr lang="fa-IR" sz="2400" dirty="0" smtClean="0">
                <a:cs typeface="B Nazanin" panose="00000400000000000000" pitchFamily="2" charset="-78"/>
              </a:rPr>
              <a:t>این </a:t>
            </a:r>
            <a:r>
              <a:rPr lang="fa-IR" sz="2400" dirty="0">
                <a:cs typeface="B Nazanin" panose="00000400000000000000" pitchFamily="2" charset="-78"/>
              </a:rPr>
              <a:t>آزمایش‌ها نیز بر پایه پاسخ ایمنی طراحی شده‌اند. با این </a:t>
            </a:r>
            <a:r>
              <a:rPr lang="fa-IR" sz="2400" dirty="0" smtClean="0">
                <a:cs typeface="B Nazanin" panose="00000400000000000000" pitchFamily="2" charset="-78"/>
              </a:rPr>
              <a:t>وجود </a:t>
            </a:r>
            <a:r>
              <a:rPr lang="fa-IR" sz="2400" dirty="0">
                <a:cs typeface="B Nazanin" panose="00000400000000000000" pitchFamily="2" charset="-78"/>
              </a:rPr>
              <a:t>اختصاصیت کافی را ندارند و مانند الیزا لازم است با آزمایش‌‌های اختصاصی‌تر مورد تائید قرار گیرند. </a:t>
            </a:r>
            <a:endParaRPr lang="fa-IR" sz="2400" dirty="0" smtClean="0">
              <a:cs typeface="B Nazanin" panose="00000400000000000000" pitchFamily="2" charset="-78"/>
            </a:endParaRPr>
          </a:p>
          <a:p>
            <a:pPr algn="r" rtl="1"/>
            <a:r>
              <a:rPr lang="fa-IR" sz="2400" dirty="0" smtClean="0">
                <a:cs typeface="B Nazanin" panose="00000400000000000000" pitchFamily="2" charset="-78"/>
              </a:rPr>
              <a:t>کیت </a:t>
            </a:r>
            <a:r>
              <a:rPr lang="fa-IR" sz="2400" dirty="0">
                <a:cs typeface="B Nazanin" panose="00000400000000000000" pitchFamily="2" charset="-78"/>
              </a:rPr>
              <a:t>های تشخیص سریع موجود در کشور عمدتا از نسل سوم بوده و دوران پنجره آنها مشابه الیزا نسل سوم خواهد بود. </a:t>
            </a:r>
            <a:endParaRPr lang="fa-IR" sz="2400" dirty="0" smtClean="0">
              <a:cs typeface="B Nazanin" panose="00000400000000000000" pitchFamily="2" charset="-78"/>
            </a:endParaRPr>
          </a:p>
          <a:p>
            <a:pPr marL="0" indent="0" algn="r" rtl="1">
              <a:buNone/>
            </a:pPr>
            <a:endParaRPr lang="en-US" sz="2400" b="1" dirty="0">
              <a:solidFill>
                <a:schemeClr val="accent1">
                  <a:lumMod val="50000"/>
                </a:schemeClr>
              </a:solidFill>
              <a:cs typeface="B Nazanin" panose="00000400000000000000" pitchFamily="2" charset="-78"/>
            </a:endParaRPr>
          </a:p>
          <a:p>
            <a:pPr marL="0" indent="0" algn="r" rtl="1">
              <a:buNone/>
            </a:pPr>
            <a:r>
              <a:rPr lang="fa-IR" sz="2400" b="1" dirty="0">
                <a:solidFill>
                  <a:schemeClr val="accent1">
                    <a:lumMod val="50000"/>
                  </a:schemeClr>
                </a:solidFill>
                <a:cs typeface="B Nazanin" panose="00000400000000000000" pitchFamily="2" charset="-78"/>
              </a:rPr>
              <a:t>آزمون </a:t>
            </a:r>
            <a:r>
              <a:rPr lang="en-US" sz="2400" b="1" dirty="0">
                <a:solidFill>
                  <a:schemeClr val="accent1">
                    <a:lumMod val="50000"/>
                  </a:schemeClr>
                </a:solidFill>
                <a:cs typeface="B Nazanin" panose="00000400000000000000" pitchFamily="2" charset="-78"/>
              </a:rPr>
              <a:t>Western blot</a:t>
            </a:r>
            <a:r>
              <a:rPr lang="fa-IR" sz="2400" b="1" dirty="0">
                <a:solidFill>
                  <a:schemeClr val="accent1">
                    <a:lumMod val="50000"/>
                  </a:schemeClr>
                </a:solidFill>
                <a:cs typeface="B Nazanin" panose="00000400000000000000" pitchFamily="2" charset="-78"/>
              </a:rPr>
              <a:t>: </a:t>
            </a:r>
            <a:endParaRPr lang="fa-IR" sz="2400" b="1" dirty="0" smtClean="0">
              <a:solidFill>
                <a:schemeClr val="accent1">
                  <a:lumMod val="50000"/>
                </a:schemeClr>
              </a:solidFill>
              <a:cs typeface="B Nazanin" panose="00000400000000000000" pitchFamily="2" charset="-78"/>
            </a:endParaRPr>
          </a:p>
          <a:p>
            <a:pPr algn="r" rtl="1"/>
            <a:r>
              <a:rPr lang="fa-IR" sz="2400" dirty="0" smtClean="0">
                <a:cs typeface="B Nazanin" panose="00000400000000000000" pitchFamily="2" charset="-78"/>
              </a:rPr>
              <a:t>این </a:t>
            </a:r>
            <a:r>
              <a:rPr lang="fa-IR" sz="2400" dirty="0">
                <a:cs typeface="B Nazanin" panose="00000400000000000000" pitchFamily="2" charset="-78"/>
              </a:rPr>
              <a:t>آزمون وجود </a:t>
            </a:r>
            <a:r>
              <a:rPr lang="en-US" sz="2400" dirty="0">
                <a:cs typeface="B Nazanin" panose="00000400000000000000" pitchFamily="2" charset="-78"/>
              </a:rPr>
              <a:t>IgG</a:t>
            </a:r>
            <a:r>
              <a:rPr lang="fa-IR" sz="2400" dirty="0">
                <a:cs typeface="B Nazanin" panose="00000400000000000000" pitchFamily="2" charset="-78"/>
              </a:rPr>
              <a:t> عليه چند نوع پروتئين ويروسي را بررسي مي‌كند و نسبت به الايزا اختصاصي‌تر است ولي حساسيت كمتري دارد. </a:t>
            </a:r>
            <a:r>
              <a:rPr lang="fa-IR" sz="2400" b="1" dirty="0" smtClean="0">
                <a:solidFill>
                  <a:srgbClr val="FF0000"/>
                </a:solidFill>
                <a:cs typeface="B Nazanin" panose="00000400000000000000" pitchFamily="2" charset="-78"/>
              </a:rPr>
              <a:t>از </a:t>
            </a:r>
            <a:r>
              <a:rPr lang="fa-IR" sz="2400" b="1" dirty="0">
                <a:solidFill>
                  <a:srgbClr val="FF0000"/>
                </a:solidFill>
                <a:cs typeface="B Nazanin" panose="00000400000000000000" pitchFamily="2" charset="-78"/>
              </a:rPr>
              <a:t>الگوریتمهای تست جهانی و کشوری حذف شده و کاربردی ندارد. </a:t>
            </a:r>
            <a:endParaRPr lang="en-US" sz="2400" b="1" dirty="0">
              <a:solidFill>
                <a:srgbClr val="FF0000"/>
              </a:solidFill>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30FF0F21-5972-47C3-A58F-EFECA81B9517}" type="slidenum">
              <a:rPr lang="en-US" smtClean="0"/>
              <a:t>13</a:t>
            </a:fld>
            <a:endParaRPr lang="en-US"/>
          </a:p>
        </p:txBody>
      </p:sp>
      <p:sp>
        <p:nvSpPr>
          <p:cNvPr id="6" name="Title 1"/>
          <p:cNvSpPr>
            <a:spLocks noGrp="1"/>
          </p:cNvSpPr>
          <p:nvPr>
            <p:ph type="title"/>
          </p:nvPr>
        </p:nvSpPr>
        <p:spPr>
          <a:xfrm>
            <a:off x="581192" y="702156"/>
            <a:ext cx="11029616" cy="1013800"/>
          </a:xfrm>
        </p:spPr>
        <p:txBody>
          <a:bodyPr/>
          <a:lstStyle/>
          <a:p>
            <a:pPr algn="r" rtl="1"/>
            <a:r>
              <a:rPr lang="fa-IR" b="1" dirty="0">
                <a:cs typeface="2  Titr" panose="00000700000000000000" pitchFamily="2" charset="-78"/>
              </a:rPr>
              <a:t>انواع آزمايش‌هاي تشخيصي </a:t>
            </a:r>
            <a:r>
              <a:rPr lang="en-US" b="1" dirty="0">
                <a:cs typeface="2  Titr" panose="00000700000000000000" pitchFamily="2" charset="-78"/>
              </a:rPr>
              <a:t>HIV</a:t>
            </a:r>
            <a:endParaRPr lang="en-US" dirty="0">
              <a:cs typeface="2  Titr" panose="00000700000000000000" pitchFamily="2" charset="-78"/>
            </a:endParaRPr>
          </a:p>
        </p:txBody>
      </p:sp>
    </p:spTree>
    <p:extLst>
      <p:ext uri="{BB962C8B-B14F-4D97-AF65-F5344CB8AC3E}">
        <p14:creationId xmlns:p14="http://schemas.microsoft.com/office/powerpoint/2010/main" val="40850656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rtlCol="0">
            <a:normAutofit fontScale="92500" lnSpcReduction="10000"/>
          </a:bodyPr>
          <a:lstStyle/>
          <a:p>
            <a:pPr algn="r" rtl="1"/>
            <a:r>
              <a:rPr lang="fa-IR" sz="3200" dirty="0" smtClean="0">
                <a:cs typeface="B Nazanin" panose="00000400000000000000" pitchFamily="2" charset="-78"/>
              </a:rPr>
              <a:t>بررسی </a:t>
            </a:r>
            <a:r>
              <a:rPr lang="fa-IR" sz="3200" dirty="0">
                <a:cs typeface="B Nazanin" panose="00000400000000000000" pitchFamily="2" charset="-78"/>
              </a:rPr>
              <a:t>اسید نوکلئیک عمدتا بصورت </a:t>
            </a:r>
            <a:r>
              <a:rPr lang="en-US" sz="3200" dirty="0">
                <a:cs typeface="B Nazanin" panose="00000400000000000000" pitchFamily="2" charset="-78"/>
              </a:rPr>
              <a:t>PCR </a:t>
            </a:r>
            <a:r>
              <a:rPr lang="fa-IR" sz="3200" dirty="0">
                <a:cs typeface="B Nazanin" panose="00000400000000000000" pitchFamily="2" charset="-78"/>
              </a:rPr>
              <a:t>  انجام میشود. </a:t>
            </a:r>
            <a:endParaRPr lang="fa-IR" sz="3200" dirty="0" smtClean="0">
              <a:cs typeface="B Nazanin" panose="00000400000000000000" pitchFamily="2" charset="-78"/>
            </a:endParaRPr>
          </a:p>
          <a:p>
            <a:pPr algn="r" rtl="1"/>
            <a:endParaRPr lang="fa-IR" sz="3200" dirty="0" smtClean="0">
              <a:cs typeface="B Nazanin" panose="00000400000000000000" pitchFamily="2" charset="-78"/>
            </a:endParaRPr>
          </a:p>
          <a:p>
            <a:pPr algn="r" rtl="1"/>
            <a:r>
              <a:rPr lang="fa-IR" sz="3200" dirty="0" smtClean="0">
                <a:cs typeface="B Nazanin" panose="00000400000000000000" pitchFamily="2" charset="-78"/>
              </a:rPr>
              <a:t>بـا </a:t>
            </a:r>
            <a:r>
              <a:rPr lang="fa-IR" sz="3200" dirty="0">
                <a:cs typeface="B Nazanin" panose="00000400000000000000" pitchFamily="2" charset="-78"/>
              </a:rPr>
              <a:t>توجه به اين كه در اين آزمون ژنوم ويروس مورد مطــالعه قرار می­گيرد، لذا در تشخيص زودرس بيماري </a:t>
            </a:r>
            <a:r>
              <a:rPr lang="fa-IR" sz="3200" dirty="0" smtClean="0">
                <a:cs typeface="B Nazanin" panose="00000400000000000000" pitchFamily="2" charset="-78"/>
              </a:rPr>
              <a:t>و يا </a:t>
            </a:r>
            <a:r>
              <a:rPr lang="fa-IR" sz="3200" dirty="0">
                <a:cs typeface="B Nazanin" panose="00000400000000000000" pitchFamily="2" charset="-78"/>
              </a:rPr>
              <a:t>نوزاد متولد شده از مادر آلوده مفيد است. </a:t>
            </a:r>
            <a:endParaRPr lang="fa-IR" sz="3200" dirty="0" smtClean="0">
              <a:cs typeface="B Nazanin" panose="00000400000000000000" pitchFamily="2" charset="-78"/>
            </a:endParaRPr>
          </a:p>
          <a:p>
            <a:pPr algn="r" rtl="1"/>
            <a:endParaRPr lang="fa-IR" sz="3200" dirty="0" smtClean="0">
              <a:cs typeface="B Nazanin" panose="00000400000000000000" pitchFamily="2" charset="-78"/>
            </a:endParaRPr>
          </a:p>
          <a:p>
            <a:pPr algn="r" rtl="1"/>
            <a:r>
              <a:rPr lang="fa-IR" sz="3200" dirty="0" smtClean="0">
                <a:cs typeface="B Nazanin" panose="00000400000000000000" pitchFamily="2" charset="-78"/>
              </a:rPr>
              <a:t>نیز </a:t>
            </a:r>
            <a:r>
              <a:rPr lang="fa-IR" sz="3200" dirty="0">
                <a:cs typeface="B Nazanin" panose="00000400000000000000" pitchFamily="2" charset="-78"/>
              </a:rPr>
              <a:t>در مواردی که تست های الیزا نمی تواند تکلیف ابتلا را مشخص کند (عدم تطابق), بکار می رود</a:t>
            </a:r>
            <a:endParaRPr lang="en-US" sz="3200" dirty="0">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30FF0F21-5972-47C3-A58F-EFECA81B9517}" type="slidenum">
              <a:rPr lang="en-US" smtClean="0"/>
              <a:t>14</a:t>
            </a:fld>
            <a:endParaRPr lang="en-US"/>
          </a:p>
        </p:txBody>
      </p:sp>
      <p:pic>
        <p:nvPicPr>
          <p:cNvPr id="6" name="Content Placeholder 3"/>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4505740" cy="2411896"/>
          </a:xfrm>
          <a:prstGeom prst="rect">
            <a:avLst/>
          </a:prstGeom>
          <a:noFill/>
          <a:ln>
            <a:noFill/>
          </a:ln>
        </p:spPr>
      </p:pic>
      <p:sp>
        <p:nvSpPr>
          <p:cNvPr id="7" name="Rectangle 6"/>
          <p:cNvSpPr/>
          <p:nvPr/>
        </p:nvSpPr>
        <p:spPr>
          <a:xfrm>
            <a:off x="4779309" y="913560"/>
            <a:ext cx="7117461" cy="523220"/>
          </a:xfrm>
          <a:prstGeom prst="rect">
            <a:avLst/>
          </a:prstGeom>
        </p:spPr>
        <p:txBody>
          <a:bodyPr wrap="none">
            <a:spAutoFit/>
          </a:bodyPr>
          <a:lstStyle/>
          <a:p>
            <a:pPr algn="r" rtl="1"/>
            <a:r>
              <a:rPr lang="en-US" sz="2800" b="1" dirty="0">
                <a:solidFill>
                  <a:schemeClr val="bg1"/>
                </a:solidFill>
                <a:cs typeface="B Nazanin" panose="00000400000000000000" pitchFamily="2" charset="-78"/>
              </a:rPr>
              <a:t>NAAT (nucleic acid amplifications tests) </a:t>
            </a:r>
            <a:r>
              <a:rPr lang="fa-IR" sz="1600" b="1" dirty="0">
                <a:solidFill>
                  <a:schemeClr val="accent1">
                    <a:lumMod val="50000"/>
                  </a:schemeClr>
                </a:solidFill>
                <a:cs typeface="B Nazanin" panose="00000400000000000000" pitchFamily="2" charset="-78"/>
              </a:rPr>
              <a:t>: </a:t>
            </a:r>
          </a:p>
        </p:txBody>
      </p:sp>
    </p:spTree>
    <p:extLst>
      <p:ext uri="{BB962C8B-B14F-4D97-AF65-F5344CB8AC3E}">
        <p14:creationId xmlns:p14="http://schemas.microsoft.com/office/powerpoint/2010/main" val="34355725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000" b="1" dirty="0">
                <a:cs typeface="2  Titr" panose="00000700000000000000" pitchFamily="2" charset="-78"/>
              </a:rPr>
              <a:t>آنتي ژن </a:t>
            </a:r>
            <a:r>
              <a:rPr lang="en-US" sz="4000" b="1" dirty="0">
                <a:cs typeface="2  Titr" panose="00000700000000000000" pitchFamily="2" charset="-78"/>
              </a:rPr>
              <a:t>P24</a:t>
            </a:r>
            <a:r>
              <a:rPr lang="fa-IR" sz="4000" b="1" dirty="0" smtClean="0">
                <a:cs typeface="2  Titr" panose="00000700000000000000" pitchFamily="2" charset="-78"/>
              </a:rPr>
              <a:t>:</a:t>
            </a:r>
            <a:endParaRPr lang="en-US" sz="4000" b="1" dirty="0">
              <a:cs typeface="2  Titr" panose="00000700000000000000" pitchFamily="2" charset="-78"/>
            </a:endParaRPr>
          </a:p>
        </p:txBody>
      </p:sp>
      <p:sp>
        <p:nvSpPr>
          <p:cNvPr id="3" name="Content Placeholder 2"/>
          <p:cNvSpPr>
            <a:spLocks noGrp="1"/>
          </p:cNvSpPr>
          <p:nvPr>
            <p:ph idx="1"/>
          </p:nvPr>
        </p:nvSpPr>
        <p:spPr/>
        <p:txBody>
          <a:bodyPr vert="horz" lIns="91440" tIns="45720" rIns="91440" bIns="45720" rtlCol="0">
            <a:normAutofit fontScale="92500" lnSpcReduction="10000"/>
          </a:bodyPr>
          <a:lstStyle/>
          <a:p>
            <a:pPr algn="r" rtl="1"/>
            <a:endParaRPr lang="en-US" sz="3200" dirty="0" smtClean="0">
              <a:cs typeface="B Nazanin" panose="00000400000000000000" pitchFamily="2" charset="-78"/>
            </a:endParaRPr>
          </a:p>
          <a:p>
            <a:pPr algn="r" rtl="1"/>
            <a:r>
              <a:rPr lang="fa-IR" sz="3200" dirty="0" smtClean="0">
                <a:cs typeface="B Nazanin" panose="00000400000000000000" pitchFamily="2" charset="-78"/>
              </a:rPr>
              <a:t>در </a:t>
            </a:r>
            <a:r>
              <a:rPr lang="fa-IR" sz="3200" dirty="0">
                <a:cs typeface="B Nazanin" panose="00000400000000000000" pitchFamily="2" charset="-78"/>
              </a:rPr>
              <a:t>اين روش آنتي ژن ويروس مورد بــررسي قرار مي‌گيرد، لذا مي‌تواند در تشخيص زودهنگام آلودگي كمك‌كننده باشد. </a:t>
            </a:r>
            <a:endParaRPr lang="fa-IR" sz="3200" dirty="0" smtClean="0">
              <a:cs typeface="B Nazanin" panose="00000400000000000000" pitchFamily="2" charset="-78"/>
            </a:endParaRPr>
          </a:p>
          <a:p>
            <a:pPr algn="r" rtl="1"/>
            <a:endParaRPr lang="fa-IR" sz="3200" dirty="0" smtClean="0">
              <a:cs typeface="B Nazanin" panose="00000400000000000000" pitchFamily="2" charset="-78"/>
            </a:endParaRPr>
          </a:p>
          <a:p>
            <a:pPr algn="just" rtl="1"/>
            <a:r>
              <a:rPr lang="fa-IR" sz="3200" dirty="0" smtClean="0">
                <a:cs typeface="B Nazanin" panose="00000400000000000000" pitchFamily="2" charset="-78"/>
              </a:rPr>
              <a:t>البته </a:t>
            </a:r>
            <a:r>
              <a:rPr lang="fa-IR" sz="3200" dirty="0">
                <a:cs typeface="B Nazanin" panose="00000400000000000000" pitchFamily="2" charset="-78"/>
              </a:rPr>
              <a:t>از آنجا که در مراحل عفونت بدون علامت و يا درمان </a:t>
            </a:r>
            <a:r>
              <a:rPr lang="fa-IR" sz="3200" dirty="0" smtClean="0">
                <a:cs typeface="B Nazanin" panose="00000400000000000000" pitchFamily="2" charset="-78"/>
              </a:rPr>
              <a:t>ضد ويروسی، </a:t>
            </a:r>
            <a:r>
              <a:rPr lang="fa-IR" sz="3200" dirty="0">
                <a:cs typeface="B Nazanin" panose="00000400000000000000" pitchFamily="2" charset="-78"/>
              </a:rPr>
              <a:t>تعداد ويروس موجود در خون كم است ممكن است منفي كاذب داشته باشيم. </a:t>
            </a:r>
            <a:r>
              <a:rPr lang="fa-IR" sz="3200" dirty="0" smtClean="0">
                <a:cs typeface="B Nazanin" panose="00000400000000000000" pitchFamily="2" charset="-78"/>
              </a:rPr>
              <a:t>(نیاز به </a:t>
            </a:r>
            <a:r>
              <a:rPr lang="en-US" sz="3200" dirty="0" smtClean="0">
                <a:cs typeface="B Nazanin" panose="00000400000000000000" pitchFamily="2" charset="-78"/>
              </a:rPr>
              <a:t>VL=20000-30000</a:t>
            </a:r>
            <a:r>
              <a:rPr lang="fa-IR" sz="3200" dirty="0" smtClean="0">
                <a:cs typeface="B Nazanin" panose="00000400000000000000" pitchFamily="2" charset="-78"/>
              </a:rPr>
              <a:t> دارد)</a:t>
            </a:r>
            <a:endParaRPr lang="en-US" sz="3200" dirty="0">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30FF0F21-5972-47C3-A58F-EFECA81B9517}" type="slidenum">
              <a:rPr lang="en-US" smtClean="0"/>
              <a:t>15</a:t>
            </a:fld>
            <a:endParaRPr lang="en-US"/>
          </a:p>
        </p:txBody>
      </p:sp>
    </p:spTree>
    <p:extLst>
      <p:ext uri="{BB962C8B-B14F-4D97-AF65-F5344CB8AC3E}">
        <p14:creationId xmlns:p14="http://schemas.microsoft.com/office/powerpoint/2010/main" val="18396862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3480"/>
            <a:ext cx="10515600" cy="1325563"/>
          </a:xfrm>
        </p:spPr>
        <p:txBody>
          <a:bodyPr vert="horz" lIns="91440" tIns="45720" rIns="91440" bIns="45720" rtlCol="0" anchor="ctr">
            <a:normAutofit/>
          </a:bodyPr>
          <a:lstStyle/>
          <a:p>
            <a:pPr algn="r" rtl="1"/>
            <a:r>
              <a:rPr lang="fa-IR" sz="3600" b="1" dirty="0">
                <a:cs typeface="2  Titr" panose="00000700000000000000" pitchFamily="2" charset="-78"/>
              </a:rPr>
              <a:t>مثبت کاذب در آزمونهای الایزا</a:t>
            </a:r>
            <a:endParaRPr lang="en-US" sz="3600" b="1" dirty="0">
              <a:cs typeface="2  Titr" panose="00000700000000000000" pitchFamily="2" charset="-78"/>
            </a:endParaRPr>
          </a:p>
        </p:txBody>
      </p:sp>
      <p:sp>
        <p:nvSpPr>
          <p:cNvPr id="3" name="Content Placeholder 2"/>
          <p:cNvSpPr>
            <a:spLocks noGrp="1"/>
          </p:cNvSpPr>
          <p:nvPr>
            <p:ph idx="1"/>
          </p:nvPr>
        </p:nvSpPr>
        <p:spPr>
          <a:xfrm>
            <a:off x="838200" y="1908313"/>
            <a:ext cx="10515600" cy="4652963"/>
          </a:xfrm>
        </p:spPr>
        <p:txBody>
          <a:bodyPr>
            <a:noAutofit/>
          </a:bodyPr>
          <a:lstStyle/>
          <a:p>
            <a:pPr algn="r" rtl="1"/>
            <a:r>
              <a:rPr lang="fa-IR" sz="2000" b="1" dirty="0" smtClean="0">
                <a:solidFill>
                  <a:schemeClr val="accent1">
                    <a:lumMod val="50000"/>
                  </a:schemeClr>
                </a:solidFill>
                <a:cs typeface="B Nazanin" panose="00000400000000000000" pitchFamily="2" charset="-78"/>
              </a:rPr>
              <a:t>خطای ابزاری؛</a:t>
            </a:r>
            <a:r>
              <a:rPr lang="en-US" sz="2000" b="1" dirty="0" smtClean="0">
                <a:solidFill>
                  <a:schemeClr val="accent1">
                    <a:lumMod val="50000"/>
                  </a:schemeClr>
                </a:solidFill>
                <a:cs typeface="B Nazanin" panose="00000400000000000000" pitchFamily="2" charset="-78"/>
              </a:rPr>
              <a:t> </a:t>
            </a:r>
            <a:r>
              <a:rPr lang="fa-IR" sz="2000" b="1" dirty="0" smtClean="0">
                <a:solidFill>
                  <a:schemeClr val="accent1">
                    <a:lumMod val="50000"/>
                  </a:schemeClr>
                </a:solidFill>
                <a:cs typeface="B Nazanin" panose="00000400000000000000" pitchFamily="2" charset="-78"/>
              </a:rPr>
              <a:t>خطاهای پرسنلی</a:t>
            </a:r>
          </a:p>
          <a:p>
            <a:pPr algn="r" rtl="1"/>
            <a:r>
              <a:rPr lang="fa-IR" sz="2000" b="1" dirty="0" smtClean="0">
                <a:solidFill>
                  <a:schemeClr val="accent1">
                    <a:lumMod val="50000"/>
                  </a:schemeClr>
                </a:solidFill>
                <a:cs typeface="B Nazanin" panose="00000400000000000000" pitchFamily="2" charset="-78"/>
              </a:rPr>
              <a:t>بیماریهای اتوایمیون نظیر لوپوس اریتماتو و آرتریت روماتوئید؛</a:t>
            </a:r>
            <a:endParaRPr lang="en-US" sz="2000" b="1" dirty="0">
              <a:solidFill>
                <a:schemeClr val="accent1">
                  <a:lumMod val="50000"/>
                </a:schemeClr>
              </a:solidFill>
              <a:cs typeface="B Nazanin" panose="00000400000000000000" pitchFamily="2" charset="-78"/>
            </a:endParaRPr>
          </a:p>
          <a:p>
            <a:pPr algn="r" rtl="1"/>
            <a:r>
              <a:rPr lang="fa-IR" sz="2000" b="1" dirty="0" smtClean="0">
                <a:solidFill>
                  <a:schemeClr val="accent1">
                    <a:lumMod val="50000"/>
                  </a:schemeClr>
                </a:solidFill>
                <a:cs typeface="B Nazanin" panose="00000400000000000000" pitchFamily="2" charset="-78"/>
              </a:rPr>
              <a:t>پدیده </a:t>
            </a:r>
            <a:r>
              <a:rPr lang="fa-IR" sz="2000" b="1" dirty="0">
                <a:solidFill>
                  <a:schemeClr val="accent1">
                    <a:lumMod val="50000"/>
                  </a:schemeClr>
                </a:solidFill>
                <a:cs typeface="B Nazanin" panose="00000400000000000000" pitchFamily="2" charset="-78"/>
              </a:rPr>
              <a:t>ازدیاد ایمونوگلوبولین ها (</a:t>
            </a:r>
            <a:r>
              <a:rPr lang="en-US" sz="2000" b="1" dirty="0" err="1">
                <a:solidFill>
                  <a:schemeClr val="accent1">
                    <a:lumMod val="50000"/>
                  </a:schemeClr>
                </a:solidFill>
                <a:cs typeface="B Nazanin" panose="00000400000000000000" pitchFamily="2" charset="-78"/>
              </a:rPr>
              <a:t>Hypergammaglobulinemia</a:t>
            </a:r>
            <a:r>
              <a:rPr lang="fa-IR" sz="2000" b="1" dirty="0">
                <a:solidFill>
                  <a:schemeClr val="accent1">
                    <a:lumMod val="50000"/>
                  </a:schemeClr>
                </a:solidFill>
                <a:cs typeface="B Nazanin" panose="00000400000000000000" pitchFamily="2" charset="-78"/>
              </a:rPr>
              <a:t>) </a:t>
            </a:r>
            <a:r>
              <a:rPr lang="fa-IR" sz="2000" b="1" dirty="0" smtClean="0">
                <a:solidFill>
                  <a:schemeClr val="accent1">
                    <a:lumMod val="50000"/>
                  </a:schemeClr>
                </a:solidFill>
                <a:cs typeface="B Nazanin" panose="00000400000000000000" pitchFamily="2" charset="-78"/>
              </a:rPr>
              <a:t>و یا دریافت ایمونوگلوبولین؛</a:t>
            </a:r>
          </a:p>
          <a:p>
            <a:pPr algn="r" rtl="1"/>
            <a:r>
              <a:rPr lang="fa-IR" sz="2000" b="1" dirty="0" smtClean="0">
                <a:solidFill>
                  <a:schemeClr val="accent1">
                    <a:lumMod val="50000"/>
                  </a:schemeClr>
                </a:solidFill>
                <a:cs typeface="B Nazanin" panose="00000400000000000000" pitchFamily="2" charset="-78"/>
              </a:rPr>
              <a:t>ابتلا به </a:t>
            </a:r>
            <a:r>
              <a:rPr lang="en-US" sz="2000" b="1" dirty="0" smtClean="0">
                <a:solidFill>
                  <a:schemeClr val="accent1">
                    <a:lumMod val="50000"/>
                  </a:schemeClr>
                </a:solidFill>
                <a:cs typeface="B Nazanin" panose="00000400000000000000" pitchFamily="2" charset="-78"/>
              </a:rPr>
              <a:t>EBV</a:t>
            </a:r>
            <a:endParaRPr lang="en-US" sz="2000" b="1" dirty="0">
              <a:solidFill>
                <a:schemeClr val="accent1">
                  <a:lumMod val="50000"/>
                </a:schemeClr>
              </a:solidFill>
              <a:cs typeface="B Nazanin" panose="00000400000000000000" pitchFamily="2" charset="-78"/>
            </a:endParaRPr>
          </a:p>
          <a:p>
            <a:pPr algn="r" rtl="1"/>
            <a:r>
              <a:rPr lang="fa-IR" sz="2000" b="1" dirty="0" smtClean="0">
                <a:solidFill>
                  <a:schemeClr val="accent1">
                    <a:lumMod val="50000"/>
                  </a:schemeClr>
                </a:solidFill>
                <a:cs typeface="B Nazanin" panose="00000400000000000000" pitchFamily="2" charset="-78"/>
              </a:rPr>
              <a:t>واکسیناسیون آنفلوآنزا و هپاتیت </a:t>
            </a:r>
            <a:r>
              <a:rPr lang="en-US" sz="2000" b="1" dirty="0" smtClean="0">
                <a:solidFill>
                  <a:schemeClr val="accent1">
                    <a:lumMod val="50000"/>
                  </a:schemeClr>
                </a:solidFill>
                <a:cs typeface="B Nazanin" panose="00000400000000000000" pitchFamily="2" charset="-78"/>
              </a:rPr>
              <a:t>B</a:t>
            </a:r>
            <a:r>
              <a:rPr lang="fa-IR" sz="2000" b="1" dirty="0" smtClean="0">
                <a:solidFill>
                  <a:schemeClr val="accent1">
                    <a:lumMod val="50000"/>
                  </a:schemeClr>
                </a:solidFill>
                <a:cs typeface="B Nazanin" panose="00000400000000000000" pitchFamily="2" charset="-78"/>
              </a:rPr>
              <a:t>؛</a:t>
            </a:r>
            <a:endParaRPr lang="en-US" sz="2000" b="1" dirty="0">
              <a:solidFill>
                <a:schemeClr val="accent1">
                  <a:lumMod val="50000"/>
                </a:schemeClr>
              </a:solidFill>
              <a:cs typeface="B Nazanin" panose="00000400000000000000" pitchFamily="2" charset="-78"/>
            </a:endParaRPr>
          </a:p>
          <a:p>
            <a:pPr algn="r" rtl="1"/>
            <a:r>
              <a:rPr lang="fa-IR" sz="2000" b="1" dirty="0" smtClean="0">
                <a:solidFill>
                  <a:schemeClr val="accent1">
                    <a:lumMod val="50000"/>
                  </a:schemeClr>
                </a:solidFill>
                <a:cs typeface="B Nazanin" panose="00000400000000000000" pitchFamily="2" charset="-78"/>
              </a:rPr>
              <a:t>بیماریهای </a:t>
            </a:r>
            <a:r>
              <a:rPr lang="fa-IR" sz="2000" b="1" dirty="0">
                <a:solidFill>
                  <a:schemeClr val="accent1">
                    <a:lumMod val="50000"/>
                  </a:schemeClr>
                </a:solidFill>
                <a:cs typeface="B Nazanin" panose="00000400000000000000" pitchFamily="2" charset="-78"/>
              </a:rPr>
              <a:t>کبدی</a:t>
            </a:r>
            <a:r>
              <a:rPr lang="fa-IR" sz="2000" b="1" dirty="0" smtClean="0">
                <a:solidFill>
                  <a:schemeClr val="accent1">
                    <a:lumMod val="50000"/>
                  </a:schemeClr>
                </a:solidFill>
                <a:cs typeface="B Nazanin" panose="00000400000000000000" pitchFamily="2" charset="-78"/>
              </a:rPr>
              <a:t>؛</a:t>
            </a:r>
          </a:p>
          <a:p>
            <a:pPr algn="r" rtl="1"/>
            <a:r>
              <a:rPr lang="fa-IR" sz="2000" b="1" dirty="0" smtClean="0">
                <a:solidFill>
                  <a:schemeClr val="accent1">
                    <a:lumMod val="50000"/>
                  </a:schemeClr>
                </a:solidFill>
                <a:cs typeface="B Nazanin" panose="00000400000000000000" pitchFamily="2" charset="-78"/>
              </a:rPr>
              <a:t>بیماری لایم ، بیماریهای آمیزشی نظیر سیفیلیس</a:t>
            </a:r>
          </a:p>
          <a:p>
            <a:pPr algn="r" rtl="1"/>
            <a:r>
              <a:rPr lang="fa-IR" sz="2000" b="1" dirty="0" smtClean="0">
                <a:solidFill>
                  <a:schemeClr val="accent1">
                    <a:lumMod val="50000"/>
                  </a:schemeClr>
                </a:solidFill>
                <a:cs typeface="B Nazanin" panose="00000400000000000000" pitchFamily="2" charset="-78"/>
              </a:rPr>
              <a:t>بارداری</a:t>
            </a:r>
            <a:endParaRPr lang="en-US" sz="2000" b="1" dirty="0">
              <a:solidFill>
                <a:schemeClr val="accent1">
                  <a:lumMod val="50000"/>
                </a:schemeClr>
              </a:solidFill>
              <a:cs typeface="B Nazanin" panose="00000400000000000000" pitchFamily="2" charset="-78"/>
            </a:endParaRPr>
          </a:p>
          <a:p>
            <a:pPr algn="r" rtl="1"/>
            <a:r>
              <a:rPr lang="fa-IR" sz="2000" b="1" dirty="0" smtClean="0">
                <a:solidFill>
                  <a:schemeClr val="accent1">
                    <a:lumMod val="50000"/>
                  </a:schemeClr>
                </a:solidFill>
                <a:cs typeface="B Nazanin" panose="00000400000000000000" pitchFamily="2" charset="-78"/>
              </a:rPr>
              <a:t>دریافت </a:t>
            </a:r>
            <a:r>
              <a:rPr lang="fa-IR" sz="2000" b="1" dirty="0">
                <a:solidFill>
                  <a:schemeClr val="accent1">
                    <a:lumMod val="50000"/>
                  </a:schemeClr>
                </a:solidFill>
                <a:cs typeface="B Nazanin" panose="00000400000000000000" pitchFamily="2" charset="-78"/>
              </a:rPr>
              <a:t>خون مکرر؛ </a:t>
            </a:r>
            <a:endParaRPr lang="en-US" sz="2000" b="1" dirty="0">
              <a:solidFill>
                <a:schemeClr val="accent1">
                  <a:lumMod val="50000"/>
                </a:schemeClr>
              </a:solidFill>
              <a:cs typeface="B Nazanin" panose="00000400000000000000" pitchFamily="2" charset="-78"/>
            </a:endParaRPr>
          </a:p>
          <a:p>
            <a:pPr algn="r" rtl="1"/>
            <a:r>
              <a:rPr lang="fa-IR" sz="2000" b="1" dirty="0" smtClean="0">
                <a:solidFill>
                  <a:schemeClr val="accent1">
                    <a:lumMod val="50000"/>
                  </a:schemeClr>
                </a:solidFill>
                <a:cs typeface="B Nazanin" panose="00000400000000000000" pitchFamily="2" charset="-78"/>
              </a:rPr>
              <a:t>مشارکت </a:t>
            </a:r>
            <a:r>
              <a:rPr lang="fa-IR" sz="2000" b="1" dirty="0">
                <a:solidFill>
                  <a:schemeClr val="accent1">
                    <a:lumMod val="50000"/>
                  </a:schemeClr>
                </a:solidFill>
                <a:cs typeface="B Nazanin" panose="00000400000000000000" pitchFamily="2" charset="-78"/>
              </a:rPr>
              <a:t>نمودن افراد در آزمون های کارآزمایی بالینی واکسن </a:t>
            </a:r>
            <a:r>
              <a:rPr lang="en-US" sz="2000" b="1" dirty="0" smtClean="0">
                <a:solidFill>
                  <a:schemeClr val="accent1">
                    <a:lumMod val="50000"/>
                  </a:schemeClr>
                </a:solidFill>
                <a:cs typeface="B Nazanin" panose="00000400000000000000" pitchFamily="2" charset="-78"/>
              </a:rPr>
              <a:t>HIV-1</a:t>
            </a:r>
            <a:endParaRPr lang="en-US" sz="2000" b="1" dirty="0">
              <a:solidFill>
                <a:schemeClr val="accent1">
                  <a:lumMod val="50000"/>
                </a:schemeClr>
              </a:solidFill>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30FF0F21-5972-47C3-A58F-EFECA81B9517}" type="slidenum">
              <a:rPr lang="en-US" smtClean="0"/>
              <a:t>16</a:t>
            </a:fld>
            <a:endParaRPr lang="en-US"/>
          </a:p>
        </p:txBody>
      </p:sp>
    </p:spTree>
    <p:extLst>
      <p:ext uri="{BB962C8B-B14F-4D97-AF65-F5344CB8AC3E}">
        <p14:creationId xmlns:p14="http://schemas.microsoft.com/office/powerpoint/2010/main" val="762001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95428"/>
            <a:ext cx="10515600" cy="1325563"/>
          </a:xfrm>
        </p:spPr>
        <p:txBody>
          <a:bodyPr vert="horz" lIns="91440" tIns="45720" rIns="91440" bIns="45720" rtlCol="0" anchor="ctr">
            <a:normAutofit/>
          </a:bodyPr>
          <a:lstStyle/>
          <a:p>
            <a:pPr algn="r" rtl="1"/>
            <a:r>
              <a:rPr lang="fa-IR" sz="3600" b="1" dirty="0">
                <a:cs typeface="2  Titr" panose="00000700000000000000" pitchFamily="2" charset="-78"/>
              </a:rPr>
              <a:t>منفی کاذب در آزمونهای الایزا</a:t>
            </a:r>
            <a:endParaRPr lang="en-US" sz="3600" b="1" dirty="0">
              <a:cs typeface="2  Titr" panose="00000700000000000000" pitchFamily="2" charset="-78"/>
            </a:endParaRPr>
          </a:p>
        </p:txBody>
      </p:sp>
      <p:sp>
        <p:nvSpPr>
          <p:cNvPr id="3" name="Content Placeholder 2"/>
          <p:cNvSpPr>
            <a:spLocks noGrp="1"/>
          </p:cNvSpPr>
          <p:nvPr>
            <p:ph idx="1"/>
          </p:nvPr>
        </p:nvSpPr>
        <p:spPr>
          <a:xfrm>
            <a:off x="838200" y="1890194"/>
            <a:ext cx="10515600" cy="4628184"/>
          </a:xfrm>
        </p:spPr>
        <p:txBody>
          <a:bodyPr vert="horz" lIns="91440" tIns="45720" rIns="91440" bIns="45720" rtlCol="0">
            <a:noAutofit/>
          </a:bodyPr>
          <a:lstStyle/>
          <a:p>
            <a:pPr algn="r" rtl="1"/>
            <a:r>
              <a:rPr lang="fa-IR" sz="2400" dirty="0">
                <a:solidFill>
                  <a:schemeClr val="accent1">
                    <a:lumMod val="50000"/>
                  </a:schemeClr>
                </a:solidFill>
                <a:cs typeface="B Nazanin" panose="00000400000000000000" pitchFamily="2" charset="-78"/>
              </a:rPr>
              <a:t>خطاهای ابزاری؛ </a:t>
            </a:r>
            <a:endParaRPr lang="en-US" sz="2400" dirty="0">
              <a:solidFill>
                <a:schemeClr val="accent1">
                  <a:lumMod val="50000"/>
                </a:schemeClr>
              </a:solidFill>
              <a:cs typeface="B Nazanin" panose="00000400000000000000" pitchFamily="2" charset="-78"/>
            </a:endParaRPr>
          </a:p>
          <a:p>
            <a:pPr algn="r" rtl="1"/>
            <a:r>
              <a:rPr lang="fa-IR" sz="2400" dirty="0" smtClean="0">
                <a:solidFill>
                  <a:schemeClr val="accent1">
                    <a:lumMod val="50000"/>
                  </a:schemeClr>
                </a:solidFill>
                <a:cs typeface="B Nazanin" panose="00000400000000000000" pitchFamily="2" charset="-78"/>
              </a:rPr>
              <a:t>خطاهای </a:t>
            </a:r>
            <a:r>
              <a:rPr lang="fa-IR" sz="2400" dirty="0">
                <a:solidFill>
                  <a:schemeClr val="accent1">
                    <a:lumMod val="50000"/>
                  </a:schemeClr>
                </a:solidFill>
                <a:cs typeface="B Nazanin" panose="00000400000000000000" pitchFamily="2" charset="-78"/>
              </a:rPr>
              <a:t>پرسنلی؛ </a:t>
            </a:r>
            <a:endParaRPr lang="en-US" sz="2400" dirty="0">
              <a:solidFill>
                <a:schemeClr val="accent1">
                  <a:lumMod val="50000"/>
                </a:schemeClr>
              </a:solidFill>
              <a:cs typeface="B Nazanin" panose="00000400000000000000" pitchFamily="2" charset="-78"/>
            </a:endParaRPr>
          </a:p>
          <a:p>
            <a:pPr algn="r" rtl="1"/>
            <a:r>
              <a:rPr lang="fa-IR" sz="2400" dirty="0" smtClean="0">
                <a:solidFill>
                  <a:schemeClr val="accent1">
                    <a:lumMod val="50000"/>
                  </a:schemeClr>
                </a:solidFill>
                <a:cs typeface="B Nazanin" panose="00000400000000000000" pitchFamily="2" charset="-78"/>
              </a:rPr>
              <a:t>آلودگی </a:t>
            </a:r>
            <a:r>
              <a:rPr lang="fa-IR" sz="2400" dirty="0">
                <a:solidFill>
                  <a:schemeClr val="accent1">
                    <a:lumMod val="50000"/>
                  </a:schemeClr>
                </a:solidFill>
                <a:cs typeface="B Nazanin" panose="00000400000000000000" pitchFamily="2" charset="-78"/>
              </a:rPr>
              <a:t>با </a:t>
            </a:r>
            <a:r>
              <a:rPr lang="en-US" sz="2400" dirty="0">
                <a:solidFill>
                  <a:schemeClr val="accent1">
                    <a:lumMod val="50000"/>
                  </a:schemeClr>
                </a:solidFill>
                <a:cs typeface="B Nazanin" panose="00000400000000000000" pitchFamily="2" charset="-78"/>
              </a:rPr>
              <a:t>HIV-2</a:t>
            </a:r>
            <a:r>
              <a:rPr lang="fa-IR" sz="2400" dirty="0">
                <a:solidFill>
                  <a:schemeClr val="accent1">
                    <a:lumMod val="50000"/>
                  </a:schemeClr>
                </a:solidFill>
                <a:cs typeface="B Nazanin" panose="00000400000000000000" pitchFamily="2" charset="-78"/>
              </a:rPr>
              <a:t> (برای آزمون </a:t>
            </a:r>
            <a:r>
              <a:rPr lang="fa-IR" sz="2400" dirty="0" smtClean="0">
                <a:solidFill>
                  <a:schemeClr val="accent1">
                    <a:lumMod val="50000"/>
                  </a:schemeClr>
                </a:solidFill>
                <a:cs typeface="B Nazanin" panose="00000400000000000000" pitchFamily="2" charset="-78"/>
              </a:rPr>
              <a:t>هائی که </a:t>
            </a:r>
            <a:r>
              <a:rPr lang="fa-IR" sz="2400" dirty="0">
                <a:solidFill>
                  <a:schemeClr val="accent1">
                    <a:lumMod val="50000"/>
                  </a:schemeClr>
                </a:solidFill>
                <a:cs typeface="B Nazanin" panose="00000400000000000000" pitchFamily="2" charset="-78"/>
              </a:rPr>
              <a:t>بصورت اختصاصی فقط </a:t>
            </a:r>
            <a:r>
              <a:rPr lang="en-US" sz="2400" dirty="0">
                <a:solidFill>
                  <a:schemeClr val="accent1">
                    <a:lumMod val="50000"/>
                  </a:schemeClr>
                </a:solidFill>
                <a:cs typeface="B Nazanin" panose="00000400000000000000" pitchFamily="2" charset="-78"/>
              </a:rPr>
              <a:t>HIV-1</a:t>
            </a:r>
            <a:r>
              <a:rPr lang="fa-IR" sz="2400" dirty="0">
                <a:solidFill>
                  <a:schemeClr val="accent1">
                    <a:lumMod val="50000"/>
                  </a:schemeClr>
                </a:solidFill>
                <a:cs typeface="B Nazanin" panose="00000400000000000000" pitchFamily="2" charset="-78"/>
              </a:rPr>
              <a:t> را مورد شناسایی قرار میدهند)؛ </a:t>
            </a:r>
            <a:endParaRPr lang="en-US" sz="2400" dirty="0">
              <a:solidFill>
                <a:schemeClr val="accent1">
                  <a:lumMod val="50000"/>
                </a:schemeClr>
              </a:solidFill>
              <a:cs typeface="B Nazanin" panose="00000400000000000000" pitchFamily="2" charset="-78"/>
            </a:endParaRPr>
          </a:p>
          <a:p>
            <a:pPr algn="r" rtl="1"/>
            <a:r>
              <a:rPr lang="fa-IR" sz="2400" dirty="0" smtClean="0">
                <a:solidFill>
                  <a:schemeClr val="accent1">
                    <a:lumMod val="50000"/>
                  </a:schemeClr>
                </a:solidFill>
                <a:cs typeface="B Nazanin" panose="00000400000000000000" pitchFamily="2" charset="-78"/>
              </a:rPr>
              <a:t>درمان </a:t>
            </a:r>
            <a:r>
              <a:rPr lang="fa-IR" sz="2400" dirty="0">
                <a:solidFill>
                  <a:schemeClr val="accent1">
                    <a:lumMod val="50000"/>
                  </a:schemeClr>
                </a:solidFill>
                <a:cs typeface="B Nazanin" panose="00000400000000000000" pitchFamily="2" charset="-78"/>
              </a:rPr>
              <a:t>های شدید سرکوب کننده سیستم ایمنی؛ </a:t>
            </a:r>
            <a:endParaRPr lang="en-US" sz="2400" dirty="0">
              <a:solidFill>
                <a:schemeClr val="accent1">
                  <a:lumMod val="50000"/>
                </a:schemeClr>
              </a:solidFill>
              <a:cs typeface="B Nazanin" panose="00000400000000000000" pitchFamily="2" charset="-78"/>
            </a:endParaRPr>
          </a:p>
          <a:p>
            <a:pPr algn="r" rtl="1"/>
            <a:r>
              <a:rPr lang="fa-IR" sz="2400" dirty="0" smtClean="0">
                <a:solidFill>
                  <a:schemeClr val="accent1">
                    <a:lumMod val="50000"/>
                  </a:schemeClr>
                </a:solidFill>
                <a:cs typeface="B Nazanin" panose="00000400000000000000" pitchFamily="2" charset="-78"/>
              </a:rPr>
              <a:t>نقص </a:t>
            </a:r>
            <a:r>
              <a:rPr lang="fa-IR" sz="2400" dirty="0">
                <a:solidFill>
                  <a:schemeClr val="accent1">
                    <a:lumMod val="50000"/>
                  </a:schemeClr>
                </a:solidFill>
                <a:cs typeface="B Nazanin" panose="00000400000000000000" pitchFamily="2" charset="-78"/>
              </a:rPr>
              <a:t>های مادر زادی کمبود تولید ایمونوگلولین ( </a:t>
            </a:r>
            <a:r>
              <a:rPr lang="en-US" sz="2400" dirty="0">
                <a:solidFill>
                  <a:schemeClr val="accent1">
                    <a:lumMod val="50000"/>
                  </a:schemeClr>
                </a:solidFill>
                <a:cs typeface="B Nazanin" panose="00000400000000000000" pitchFamily="2" charset="-78"/>
              </a:rPr>
              <a:t>A/hypo-</a:t>
            </a:r>
            <a:r>
              <a:rPr lang="en-US" sz="2400" dirty="0" err="1">
                <a:solidFill>
                  <a:schemeClr val="accent1">
                    <a:lumMod val="50000"/>
                  </a:schemeClr>
                </a:solidFill>
                <a:cs typeface="B Nazanin" panose="00000400000000000000" pitchFamily="2" charset="-78"/>
              </a:rPr>
              <a:t>gammaglobulinemia</a:t>
            </a:r>
            <a:r>
              <a:rPr lang="fa-IR" sz="2400" dirty="0">
                <a:solidFill>
                  <a:schemeClr val="accent1">
                    <a:lumMod val="50000"/>
                  </a:schemeClr>
                </a:solidFill>
                <a:cs typeface="B Nazanin" panose="00000400000000000000" pitchFamily="2" charset="-78"/>
              </a:rPr>
              <a:t>)؛ </a:t>
            </a:r>
            <a:endParaRPr lang="en-US" sz="2400" dirty="0">
              <a:solidFill>
                <a:schemeClr val="accent1">
                  <a:lumMod val="50000"/>
                </a:schemeClr>
              </a:solidFill>
              <a:cs typeface="B Nazanin" panose="00000400000000000000" pitchFamily="2" charset="-78"/>
            </a:endParaRPr>
          </a:p>
          <a:p>
            <a:pPr algn="r" rtl="1"/>
            <a:r>
              <a:rPr lang="fa-IR" sz="2400" dirty="0" smtClean="0">
                <a:solidFill>
                  <a:srgbClr val="FF0000"/>
                </a:solidFill>
                <a:cs typeface="B Nazanin" panose="00000400000000000000" pitchFamily="2" charset="-78"/>
              </a:rPr>
              <a:t>مراحل </a:t>
            </a:r>
            <a:r>
              <a:rPr lang="fa-IR" sz="2400" dirty="0">
                <a:solidFill>
                  <a:srgbClr val="FF0000"/>
                </a:solidFill>
                <a:cs typeface="B Nazanin" panose="00000400000000000000" pitchFamily="2" charset="-78"/>
              </a:rPr>
              <a:t>پیشرفته عفونت ناشی از </a:t>
            </a:r>
            <a:r>
              <a:rPr lang="en-US" sz="2400" dirty="0">
                <a:solidFill>
                  <a:srgbClr val="FF0000"/>
                </a:solidFill>
                <a:cs typeface="B Nazanin" panose="00000400000000000000" pitchFamily="2" charset="-78"/>
              </a:rPr>
              <a:t>HIV</a:t>
            </a:r>
            <a:r>
              <a:rPr lang="fa-IR" sz="2400" dirty="0" smtClean="0">
                <a:solidFill>
                  <a:srgbClr val="FF0000"/>
                </a:solidFill>
                <a:cs typeface="B Nazanin" panose="00000400000000000000" pitchFamily="2" charset="-78"/>
              </a:rPr>
              <a:t>؛</a:t>
            </a:r>
          </a:p>
          <a:p>
            <a:pPr algn="r" rtl="1"/>
            <a:r>
              <a:rPr lang="fa-IR" sz="2400" dirty="0" smtClean="0">
                <a:solidFill>
                  <a:srgbClr val="FF0000"/>
                </a:solidFill>
                <a:cs typeface="B Nazanin" panose="00000400000000000000" pitchFamily="2" charset="-78"/>
              </a:rPr>
              <a:t>تحت درمان موفق با  داروهای ضد رتروویروسی</a:t>
            </a:r>
            <a:endParaRPr lang="en-US" sz="2400" dirty="0">
              <a:solidFill>
                <a:srgbClr val="FF0000"/>
              </a:solidFill>
              <a:cs typeface="B Nazanin" panose="00000400000000000000" pitchFamily="2" charset="-78"/>
            </a:endParaRPr>
          </a:p>
          <a:p>
            <a:pPr algn="r" rtl="1"/>
            <a:r>
              <a:rPr lang="fa-IR" sz="2400" dirty="0" smtClean="0">
                <a:solidFill>
                  <a:schemeClr val="accent1">
                    <a:lumMod val="50000"/>
                  </a:schemeClr>
                </a:solidFill>
                <a:cs typeface="B Nazanin" panose="00000400000000000000" pitchFamily="2" charset="-78"/>
              </a:rPr>
              <a:t>افرادی </a:t>
            </a:r>
            <a:r>
              <a:rPr lang="fa-IR" sz="2400" dirty="0">
                <a:solidFill>
                  <a:schemeClr val="accent1">
                    <a:lumMod val="50000"/>
                  </a:schemeClr>
                </a:solidFill>
                <a:cs typeface="B Nazanin" panose="00000400000000000000" pitchFamily="2" charset="-78"/>
              </a:rPr>
              <a:t>که درمان های </a:t>
            </a:r>
            <a:r>
              <a:rPr lang="en-US" sz="2400" dirty="0" smtClean="0">
                <a:solidFill>
                  <a:schemeClr val="accent1">
                    <a:lumMod val="50000"/>
                  </a:schemeClr>
                </a:solidFill>
                <a:cs typeface="B Nazanin" panose="00000400000000000000" pitchFamily="2" charset="-78"/>
              </a:rPr>
              <a:t>PEP</a:t>
            </a:r>
            <a:r>
              <a:rPr lang="fa-IR" sz="2400" dirty="0" smtClean="0">
                <a:solidFill>
                  <a:schemeClr val="accent1">
                    <a:lumMod val="50000"/>
                  </a:schemeClr>
                </a:solidFill>
                <a:cs typeface="B Nazanin" panose="00000400000000000000" pitchFamily="2" charset="-78"/>
              </a:rPr>
              <a:t> دریافت </a:t>
            </a:r>
            <a:r>
              <a:rPr lang="fa-IR" sz="2400" dirty="0">
                <a:solidFill>
                  <a:schemeClr val="accent1">
                    <a:lumMod val="50000"/>
                  </a:schemeClr>
                </a:solidFill>
                <a:cs typeface="B Nazanin" panose="00000400000000000000" pitchFamily="2" charset="-78"/>
              </a:rPr>
              <a:t>نموده اند پاسخ های آنتی بادی ها را با تأخیر نشان می دهند</a:t>
            </a:r>
            <a:r>
              <a:rPr lang="fa-IR" sz="2400" dirty="0" smtClean="0">
                <a:solidFill>
                  <a:schemeClr val="accent1">
                    <a:lumMod val="50000"/>
                  </a:schemeClr>
                </a:solidFill>
                <a:cs typeface="B Nazanin" panose="00000400000000000000" pitchFamily="2" charset="-78"/>
              </a:rPr>
              <a:t>؛</a:t>
            </a:r>
          </a:p>
        </p:txBody>
      </p:sp>
      <p:sp>
        <p:nvSpPr>
          <p:cNvPr id="5" name="Slide Number Placeholder 4"/>
          <p:cNvSpPr>
            <a:spLocks noGrp="1"/>
          </p:cNvSpPr>
          <p:nvPr>
            <p:ph type="sldNum" sz="quarter" idx="12"/>
          </p:nvPr>
        </p:nvSpPr>
        <p:spPr/>
        <p:txBody>
          <a:bodyPr/>
          <a:lstStyle/>
          <a:p>
            <a:fld id="{30FF0F21-5972-47C3-A58F-EFECA81B9517}" type="slidenum">
              <a:rPr lang="en-US" smtClean="0"/>
              <a:t>17</a:t>
            </a:fld>
            <a:endParaRPr lang="en-US"/>
          </a:p>
        </p:txBody>
      </p:sp>
    </p:spTree>
    <p:extLst>
      <p:ext uri="{BB962C8B-B14F-4D97-AF65-F5344CB8AC3E}">
        <p14:creationId xmlns:p14="http://schemas.microsoft.com/office/powerpoint/2010/main" val="3396984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False-Positive HIV Test Results</a:t>
            </a:r>
          </a:p>
        </p:txBody>
      </p:sp>
      <p:sp>
        <p:nvSpPr>
          <p:cNvPr id="3" name="Content Placeholder 2"/>
          <p:cNvSpPr>
            <a:spLocks noGrp="1"/>
          </p:cNvSpPr>
          <p:nvPr>
            <p:ph idx="1"/>
          </p:nvPr>
        </p:nvSpPr>
        <p:spPr/>
        <p:txBody>
          <a:bodyPr>
            <a:normAutofit/>
          </a:bodyPr>
          <a:lstStyle/>
          <a:p>
            <a:r>
              <a:rPr lang="en-US" sz="3200" dirty="0">
                <a:latin typeface="Times New Roman" panose="02020603050405020304" pitchFamily="18" charset="0"/>
                <a:cs typeface="Times New Roman" panose="02020603050405020304" pitchFamily="18" charset="0"/>
              </a:rPr>
              <a:t>If 1,000 uninfected people are tested with an HIV test and </a:t>
            </a:r>
            <a:r>
              <a:rPr lang="en-US" sz="3200" dirty="0" smtClean="0">
                <a:latin typeface="Times New Roman" panose="02020603050405020304" pitchFamily="18" charset="0"/>
                <a:cs typeface="Times New Roman" panose="02020603050405020304" pitchFamily="18" charset="0"/>
              </a:rPr>
              <a:t>4 have </a:t>
            </a:r>
            <a:r>
              <a:rPr lang="en-US" sz="3200" dirty="0">
                <a:latin typeface="Times New Roman" panose="02020603050405020304" pitchFamily="18" charset="0"/>
                <a:cs typeface="Times New Roman" panose="02020603050405020304" pitchFamily="18" charset="0"/>
              </a:rPr>
              <a:t>false-positive results, the HIV test’s specificity is 99.6% (996 true negative test results/1,000 HIV </a:t>
            </a:r>
            <a:r>
              <a:rPr lang="en-US" sz="3200" dirty="0" smtClean="0">
                <a:latin typeface="Times New Roman" panose="02020603050405020304" pitchFamily="18" charset="0"/>
                <a:cs typeface="Times New Roman" panose="02020603050405020304" pitchFamily="18" charset="0"/>
              </a:rPr>
              <a:t>uninfected persons </a:t>
            </a:r>
            <a:r>
              <a:rPr lang="en-US" sz="3200" dirty="0">
                <a:latin typeface="Times New Roman" panose="02020603050405020304" pitchFamily="18" charset="0"/>
                <a:cs typeface="Times New Roman" panose="02020603050405020304" pitchFamily="18" charset="0"/>
              </a:rPr>
              <a:t>tested)</a:t>
            </a:r>
          </a:p>
        </p:txBody>
      </p:sp>
      <p:sp>
        <p:nvSpPr>
          <p:cNvPr id="4" name="Slide Number Placeholder 3"/>
          <p:cNvSpPr>
            <a:spLocks noGrp="1"/>
          </p:cNvSpPr>
          <p:nvPr>
            <p:ph type="sldNum" sz="quarter" idx="12"/>
          </p:nvPr>
        </p:nvSpPr>
        <p:spPr/>
        <p:txBody>
          <a:bodyPr/>
          <a:lstStyle/>
          <a:p>
            <a:fld id="{30FF0F21-5972-47C3-A58F-EFECA81B9517}" type="slidenum">
              <a:rPr lang="en-US" smtClean="0"/>
              <a:t>18</a:t>
            </a:fld>
            <a:endParaRPr lang="en-US"/>
          </a:p>
        </p:txBody>
      </p:sp>
    </p:spTree>
    <p:extLst>
      <p:ext uri="{BB962C8B-B14F-4D97-AF65-F5344CB8AC3E}">
        <p14:creationId xmlns:p14="http://schemas.microsoft.com/office/powerpoint/2010/main" val="30648212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Times New Roman" panose="02020603050405020304" pitchFamily="18" charset="0"/>
                <a:cs typeface="Times New Roman" panose="02020603050405020304" pitchFamily="18" charset="0"/>
              </a:rPr>
              <a:t>PPV</a:t>
            </a:r>
            <a:endParaRPr lang="en-US" sz="5400" b="1"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1304" y="2045095"/>
            <a:ext cx="11463129" cy="4435217"/>
          </a:xfrm>
        </p:spPr>
      </p:pic>
      <p:sp>
        <p:nvSpPr>
          <p:cNvPr id="4" name="Slide Number Placeholder 3"/>
          <p:cNvSpPr>
            <a:spLocks noGrp="1"/>
          </p:cNvSpPr>
          <p:nvPr>
            <p:ph type="sldNum" sz="quarter" idx="12"/>
          </p:nvPr>
        </p:nvSpPr>
        <p:spPr/>
        <p:txBody>
          <a:bodyPr/>
          <a:lstStyle/>
          <a:p>
            <a:fld id="{30FF0F21-5972-47C3-A58F-EFECA81B9517}" type="slidenum">
              <a:rPr lang="en-US" smtClean="0"/>
              <a:t>19</a:t>
            </a:fld>
            <a:endParaRPr lang="en-US"/>
          </a:p>
        </p:txBody>
      </p:sp>
    </p:spTree>
    <p:extLst>
      <p:ext uri="{BB962C8B-B14F-4D97-AF65-F5344CB8AC3E}">
        <p14:creationId xmlns:p14="http://schemas.microsoft.com/office/powerpoint/2010/main" val="7821545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1546"/>
            <a:ext cx="9144000" cy="2387600"/>
          </a:xfrm>
        </p:spPr>
        <p:txBody>
          <a:bodyPr>
            <a:normAutofit/>
          </a:bodyPr>
          <a:lstStyle/>
          <a:p>
            <a:pPr algn="ctr" rtl="1"/>
            <a:r>
              <a:rPr lang="fa-IR" sz="5400" b="1" dirty="0">
                <a:solidFill>
                  <a:schemeClr val="accent3">
                    <a:lumMod val="75000"/>
                  </a:schemeClr>
                </a:solidFill>
                <a:cs typeface="2  Titr" panose="00000700000000000000" pitchFamily="2" charset="-78"/>
              </a:rPr>
              <a:t>اصول و رویکردهای تشخیصی </a:t>
            </a:r>
            <a:r>
              <a:rPr lang="en-US" sz="5400" b="1" dirty="0">
                <a:solidFill>
                  <a:schemeClr val="accent3">
                    <a:lumMod val="75000"/>
                  </a:schemeClr>
                </a:solidFill>
                <a:cs typeface="2  Titr" panose="00000700000000000000" pitchFamily="2" charset="-78"/>
              </a:rPr>
              <a:t>HIV</a:t>
            </a:r>
          </a:p>
        </p:txBody>
      </p:sp>
      <p:sp>
        <p:nvSpPr>
          <p:cNvPr id="3" name="Subtitle 2"/>
          <p:cNvSpPr>
            <a:spLocks noGrp="1"/>
          </p:cNvSpPr>
          <p:nvPr>
            <p:ph type="subTitle" idx="1"/>
          </p:nvPr>
        </p:nvSpPr>
        <p:spPr>
          <a:xfrm>
            <a:off x="1524000" y="2886421"/>
            <a:ext cx="9144000" cy="1655762"/>
          </a:xfrm>
        </p:spPr>
        <p:txBody>
          <a:bodyPr/>
          <a:lstStyle/>
          <a:p>
            <a:endParaRPr lang="en-US" dirty="0" smtClean="0"/>
          </a:p>
          <a:p>
            <a:pPr algn="ctr" rtl="1"/>
            <a:r>
              <a:rPr lang="fa-IR" sz="2400" b="1" dirty="0" smtClean="0">
                <a:solidFill>
                  <a:schemeClr val="bg1"/>
                </a:solidFill>
                <a:cs typeface="2  Titr" panose="00000700000000000000" pitchFamily="2" charset="-78"/>
              </a:rPr>
              <a:t>دکتر کتایون طایری</a:t>
            </a:r>
          </a:p>
          <a:p>
            <a:pPr algn="ctr" rtl="1"/>
            <a:r>
              <a:rPr lang="fa-IR" sz="2400" b="1" dirty="0" smtClean="0">
                <a:solidFill>
                  <a:schemeClr val="bg1"/>
                </a:solidFill>
                <a:cs typeface="2  Titr" panose="00000700000000000000" pitchFamily="2" charset="-78"/>
              </a:rPr>
              <a:t>متخصص بیماری های عفونی، فلوشیپ مراقبت و درمان </a:t>
            </a:r>
            <a:r>
              <a:rPr lang="en-US" sz="2400" b="1" dirty="0" smtClean="0">
                <a:solidFill>
                  <a:schemeClr val="bg1"/>
                </a:solidFill>
                <a:cs typeface="2  Titr" panose="00000700000000000000" pitchFamily="2" charset="-78"/>
              </a:rPr>
              <a:t>HIV/AIDS</a:t>
            </a:r>
            <a:endParaRPr lang="en-US" sz="2400" b="1" dirty="0">
              <a:solidFill>
                <a:schemeClr val="bg1"/>
              </a:solidFill>
              <a:cs typeface="2  Titr" panose="00000700000000000000" pitchFamily="2" charset="-78"/>
            </a:endParaRPr>
          </a:p>
        </p:txBody>
      </p:sp>
      <p:sp>
        <p:nvSpPr>
          <p:cNvPr id="7" name="Slide Number Placeholder 6"/>
          <p:cNvSpPr>
            <a:spLocks noGrp="1"/>
          </p:cNvSpPr>
          <p:nvPr>
            <p:ph type="sldNum" sz="quarter" idx="12"/>
          </p:nvPr>
        </p:nvSpPr>
        <p:spPr/>
        <p:txBody>
          <a:bodyPr/>
          <a:lstStyle/>
          <a:p>
            <a:fld id="{30FF0F21-5972-47C3-A58F-EFECA81B9517}" type="slidenum">
              <a:rPr lang="en-US" smtClean="0"/>
              <a:t>2</a:t>
            </a:fld>
            <a:endParaRPr lang="en-US"/>
          </a:p>
        </p:txBody>
      </p:sp>
      <p:pic>
        <p:nvPicPr>
          <p:cNvPr id="4" name="Picture 4" descr="http://www.einstein.yu.edu/home/SharedFacilities/images/hivpicture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0553" y="4542183"/>
            <a:ext cx="1630892" cy="181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75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pPr algn="ctr" rtl="1"/>
            <a:r>
              <a:rPr lang="fa-IR" sz="3200" b="1" dirty="0">
                <a:cs typeface="2  Titr" panose="00000700000000000000" pitchFamily="2" charset="-78"/>
              </a:rPr>
              <a:t>الگوریتم کشوری انجام آزمونهای تشخیص </a:t>
            </a:r>
            <a:r>
              <a:rPr lang="en-US" sz="3200" b="1" dirty="0">
                <a:cs typeface="2  Titr" panose="00000700000000000000" pitchFamily="2" charset="-78"/>
              </a:rPr>
              <a:t>HIV</a:t>
            </a:r>
            <a:r>
              <a:rPr lang="fa-IR" sz="3200" b="1" dirty="0">
                <a:cs typeface="2  Titr" panose="00000700000000000000" pitchFamily="2" charset="-78"/>
              </a:rPr>
              <a:t> در بزرگسالان و اطفال بالای 18 ماه</a:t>
            </a:r>
            <a:endParaRPr lang="en-US" sz="3200" b="1" dirty="0">
              <a:cs typeface="2  Titr" panose="00000700000000000000" pitchFamily="2" charset="-78"/>
            </a:endParaRPr>
          </a:p>
        </p:txBody>
      </p:sp>
      <p:sp>
        <p:nvSpPr>
          <p:cNvPr id="3" name="Content Placeholder 2"/>
          <p:cNvSpPr>
            <a:spLocks noGrp="1"/>
          </p:cNvSpPr>
          <p:nvPr>
            <p:ph idx="1"/>
          </p:nvPr>
        </p:nvSpPr>
        <p:spPr/>
        <p:txBody>
          <a:bodyPr vert="horz" lIns="91440" tIns="45720" rIns="91440" bIns="45720" rtlCol="0">
            <a:normAutofit fontScale="92500" lnSpcReduction="10000"/>
          </a:bodyPr>
          <a:lstStyle/>
          <a:p>
            <a:pPr algn="r" rtl="1"/>
            <a:endParaRPr lang="fa-IR" sz="3200" dirty="0">
              <a:solidFill>
                <a:schemeClr val="accent1">
                  <a:lumMod val="50000"/>
                </a:schemeClr>
              </a:solidFill>
              <a:cs typeface="B Nazanin" panose="00000400000000000000" pitchFamily="2" charset="-78"/>
            </a:endParaRPr>
          </a:p>
          <a:p>
            <a:pPr algn="just" rtl="1"/>
            <a:r>
              <a:rPr lang="fa-IR" sz="3200" dirty="0">
                <a:solidFill>
                  <a:schemeClr val="accent1">
                    <a:lumMod val="50000"/>
                  </a:schemeClr>
                </a:solidFill>
                <a:cs typeface="B Nazanin" panose="00000400000000000000" pitchFamily="2" charset="-78"/>
              </a:rPr>
              <a:t>الگوریتم تشخیص </a:t>
            </a:r>
            <a:r>
              <a:rPr lang="en-US" sz="3200" dirty="0">
                <a:solidFill>
                  <a:schemeClr val="accent1">
                    <a:lumMod val="50000"/>
                  </a:schemeClr>
                </a:solidFill>
                <a:cs typeface="B Nazanin" panose="00000400000000000000" pitchFamily="2" charset="-78"/>
              </a:rPr>
              <a:t>HIV</a:t>
            </a:r>
            <a:r>
              <a:rPr lang="fa-IR" sz="3200" dirty="0">
                <a:solidFill>
                  <a:schemeClr val="accent1">
                    <a:lumMod val="50000"/>
                  </a:schemeClr>
                </a:solidFill>
                <a:cs typeface="B Nazanin" panose="00000400000000000000" pitchFamily="2" charset="-78"/>
              </a:rPr>
              <a:t> به منظور بیماریابی در هر کشور با در نظر گرفتن شواهد علمی، شیوع بیماری و نیز امکانات کشور تعیین می گردد</a:t>
            </a:r>
          </a:p>
          <a:p>
            <a:pPr algn="just" rtl="1"/>
            <a:endParaRPr lang="fa-IR" sz="3200" dirty="0">
              <a:solidFill>
                <a:schemeClr val="accent1">
                  <a:lumMod val="50000"/>
                </a:schemeClr>
              </a:solidFill>
              <a:cs typeface="B Nazanin" panose="00000400000000000000" pitchFamily="2" charset="-78"/>
            </a:endParaRPr>
          </a:p>
          <a:p>
            <a:pPr algn="just" rtl="1"/>
            <a:r>
              <a:rPr lang="fa-IR" sz="3200" dirty="0">
                <a:solidFill>
                  <a:schemeClr val="accent1">
                    <a:lumMod val="50000"/>
                  </a:schemeClr>
                </a:solidFill>
                <a:cs typeface="B Nazanin" panose="00000400000000000000" pitchFamily="2" charset="-78"/>
              </a:rPr>
              <a:t>الگوی کشوری برای تشخیص </a:t>
            </a:r>
            <a:r>
              <a:rPr lang="en-US" sz="3200" dirty="0">
                <a:solidFill>
                  <a:schemeClr val="accent1">
                    <a:lumMod val="50000"/>
                  </a:schemeClr>
                </a:solidFill>
                <a:cs typeface="B Nazanin" panose="00000400000000000000" pitchFamily="2" charset="-78"/>
              </a:rPr>
              <a:t>HIV</a:t>
            </a:r>
            <a:r>
              <a:rPr lang="fa-IR" sz="3200" dirty="0">
                <a:solidFill>
                  <a:schemeClr val="accent1">
                    <a:lumMod val="50000"/>
                  </a:schemeClr>
                </a:solidFill>
                <a:cs typeface="B Nazanin" panose="00000400000000000000" pitchFamily="2" charset="-78"/>
              </a:rPr>
              <a:t>، به گونه ای ارائه شده است که قابلیت انجام آن از لحاظ دسترسی به آزمون های مختلف و امکانات آزمایشگاهی موجود، در گستره کشوری وجود دارد. </a:t>
            </a:r>
            <a:endParaRPr lang="en-US" sz="3200" dirty="0">
              <a:solidFill>
                <a:schemeClr val="accent1">
                  <a:lumMod val="50000"/>
                </a:schemeClr>
              </a:solidFill>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30FF0F21-5972-47C3-A58F-EFECA81B9517}" type="slidenum">
              <a:rPr lang="en-US" smtClean="0"/>
              <a:t>20</a:t>
            </a:fld>
            <a:endParaRPr lang="en-US"/>
          </a:p>
        </p:txBody>
      </p:sp>
    </p:spTree>
    <p:extLst>
      <p:ext uri="{BB962C8B-B14F-4D97-AF65-F5344CB8AC3E}">
        <p14:creationId xmlns:p14="http://schemas.microsoft.com/office/powerpoint/2010/main" val="5260928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r" rtl="1"/>
            <a:r>
              <a:rPr lang="fa-IR" sz="4000" b="1" dirty="0">
                <a:cs typeface="2  Titr" panose="00000700000000000000" pitchFamily="2" charset="-78"/>
              </a:rPr>
              <a:t>مهم و ضروری</a:t>
            </a:r>
            <a:endParaRPr lang="en-US" sz="4000" b="1" dirty="0">
              <a:cs typeface="2  Titr" panose="00000700000000000000" pitchFamily="2" charset="-78"/>
            </a:endParaRPr>
          </a:p>
        </p:txBody>
      </p:sp>
      <p:sp>
        <p:nvSpPr>
          <p:cNvPr id="3" name="Content Placeholder 2"/>
          <p:cNvSpPr>
            <a:spLocks noGrp="1"/>
          </p:cNvSpPr>
          <p:nvPr>
            <p:ph idx="1"/>
          </p:nvPr>
        </p:nvSpPr>
        <p:spPr/>
        <p:txBody>
          <a:bodyPr vert="horz" lIns="91440" tIns="45720" rIns="91440" bIns="45720" rtlCol="0">
            <a:normAutofit fontScale="77500" lnSpcReduction="20000"/>
          </a:bodyPr>
          <a:lstStyle/>
          <a:p>
            <a:pPr algn="just" rtl="1"/>
            <a:r>
              <a:rPr lang="ar-SA" sz="3200" dirty="0">
                <a:solidFill>
                  <a:schemeClr val="accent1">
                    <a:lumMod val="50000"/>
                  </a:schemeClr>
                </a:solidFill>
                <a:cs typeface="B Nazanin" panose="00000400000000000000" pitchFamily="2" charset="-78"/>
              </a:rPr>
              <a:t>انجام مشاوره با بیمار ضروری است. در بسیاری از موارد تصمیم گیری در مورد تفسیر آزمایش برحسب زمان آخرین تماس متفاوت است. در حقیقت این مشاوره زیر بنا و ستون اصلی پیگیری روند انجام آزمایش است. </a:t>
            </a:r>
            <a:endParaRPr lang="fa-IR" sz="3200" dirty="0" smtClean="0">
              <a:solidFill>
                <a:schemeClr val="accent1">
                  <a:lumMod val="50000"/>
                </a:schemeClr>
              </a:solidFill>
              <a:cs typeface="B Nazanin" panose="00000400000000000000" pitchFamily="2" charset="-78"/>
            </a:endParaRPr>
          </a:p>
          <a:p>
            <a:pPr algn="just" rtl="1"/>
            <a:endParaRPr lang="en-US" sz="3200" dirty="0">
              <a:solidFill>
                <a:schemeClr val="accent1">
                  <a:lumMod val="50000"/>
                </a:schemeClr>
              </a:solidFill>
              <a:cs typeface="B Nazanin" panose="00000400000000000000" pitchFamily="2" charset="-78"/>
            </a:endParaRPr>
          </a:p>
          <a:p>
            <a:pPr algn="just" rtl="1"/>
            <a:r>
              <a:rPr lang="ar-SA" sz="3200" dirty="0">
                <a:solidFill>
                  <a:schemeClr val="accent1">
                    <a:lumMod val="50000"/>
                  </a:schemeClr>
                </a:solidFill>
                <a:cs typeface="B Nazanin" panose="00000400000000000000" pitchFamily="2" charset="-78"/>
              </a:rPr>
              <a:t>اگرچه الگوریتم </a:t>
            </a:r>
            <a:r>
              <a:rPr lang="fa-IR" sz="3200" dirty="0" smtClean="0">
                <a:solidFill>
                  <a:schemeClr val="accent1">
                    <a:lumMod val="50000"/>
                  </a:schemeClr>
                </a:solidFill>
                <a:cs typeface="B Nazanin" panose="00000400000000000000" pitchFamily="2" charset="-78"/>
              </a:rPr>
              <a:t>کشوری</a:t>
            </a:r>
            <a:r>
              <a:rPr lang="ar-SA" sz="3200" dirty="0" smtClean="0">
                <a:solidFill>
                  <a:schemeClr val="accent1">
                    <a:lumMod val="50000"/>
                  </a:schemeClr>
                </a:solidFill>
                <a:cs typeface="B Nazanin" panose="00000400000000000000" pitchFamily="2" charset="-78"/>
              </a:rPr>
              <a:t> </a:t>
            </a:r>
            <a:r>
              <a:rPr lang="ar-SA" sz="3200" dirty="0">
                <a:solidFill>
                  <a:schemeClr val="accent1">
                    <a:lumMod val="50000"/>
                  </a:schemeClr>
                </a:solidFill>
                <a:cs typeface="B Nazanin" panose="00000400000000000000" pitchFamily="2" charset="-78"/>
              </a:rPr>
              <a:t>برای بیماریابی کارآیی بسیار بالایی دارد، ولی به صورت یک قاعده کلی در نظر گرفتن ارزیابی بالینی و مشاوره بیمار در تفسیر نتایج تاثیر گذار است. </a:t>
            </a:r>
            <a:endParaRPr lang="fa-IR" sz="3200" dirty="0" smtClean="0">
              <a:solidFill>
                <a:schemeClr val="accent1">
                  <a:lumMod val="50000"/>
                </a:schemeClr>
              </a:solidFill>
              <a:cs typeface="B Nazanin" panose="00000400000000000000" pitchFamily="2" charset="-78"/>
            </a:endParaRPr>
          </a:p>
          <a:p>
            <a:pPr marL="0" indent="0" algn="just" rtl="1">
              <a:buNone/>
            </a:pPr>
            <a:r>
              <a:rPr lang="ar-SA" sz="3200" dirty="0" smtClean="0">
                <a:solidFill>
                  <a:schemeClr val="accent1">
                    <a:lumMod val="50000"/>
                  </a:schemeClr>
                </a:solidFill>
                <a:cs typeface="B Nazanin" panose="00000400000000000000" pitchFamily="2" charset="-78"/>
              </a:rPr>
              <a:t> </a:t>
            </a:r>
            <a:endParaRPr lang="en-US" sz="3200" dirty="0">
              <a:solidFill>
                <a:schemeClr val="accent1">
                  <a:lumMod val="50000"/>
                </a:schemeClr>
              </a:solidFill>
              <a:cs typeface="B Nazanin" panose="00000400000000000000" pitchFamily="2" charset="-78"/>
            </a:endParaRPr>
          </a:p>
          <a:p>
            <a:pPr algn="just" rtl="1"/>
            <a:r>
              <a:rPr lang="fa-IR" sz="3200" dirty="0">
                <a:solidFill>
                  <a:schemeClr val="accent1">
                    <a:lumMod val="50000"/>
                  </a:schemeClr>
                </a:solidFill>
                <a:cs typeface="B Nazanin" panose="00000400000000000000" pitchFamily="2" charset="-78"/>
              </a:rPr>
              <a:t>آزمایشگاه و کیفیت انجام آزمون ها ستون اصلی الگوها و استراتژی های مختلف تشخیصی می باشد. با توجه به اهمیت کیفیت کار آزمایشگاه، از همکاری آزمایشگاهی بهره‌مند گردید که توسط آزمایشگاه مرجع سلامت تائید شده باشد. </a:t>
            </a:r>
            <a:endParaRPr lang="en-US" sz="3200" dirty="0">
              <a:solidFill>
                <a:schemeClr val="accent1">
                  <a:lumMod val="50000"/>
                </a:schemeClr>
              </a:solidFill>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30FF0F21-5972-47C3-A58F-EFECA81B9517}" type="slidenum">
              <a:rPr lang="en-US" smtClean="0"/>
              <a:t>21</a:t>
            </a:fld>
            <a:endParaRPr lang="en-US"/>
          </a:p>
        </p:txBody>
      </p:sp>
    </p:spTree>
    <p:extLst>
      <p:ext uri="{BB962C8B-B14F-4D97-AF65-F5344CB8AC3E}">
        <p14:creationId xmlns:p14="http://schemas.microsoft.com/office/powerpoint/2010/main" val="16200530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507573"/>
            <a:ext cx="10515600" cy="4351338"/>
          </a:xfrm>
        </p:spPr>
        <p:txBody>
          <a:bodyPr vert="horz" lIns="91440" tIns="45720" rIns="91440" bIns="45720" rtlCol="0">
            <a:normAutofit/>
          </a:bodyPr>
          <a:lstStyle/>
          <a:p>
            <a:pPr algn="r" rtl="1"/>
            <a:endParaRPr lang="fa-IR" sz="3200" dirty="0">
              <a:solidFill>
                <a:schemeClr val="accent1">
                  <a:lumMod val="50000"/>
                </a:schemeClr>
              </a:solidFill>
              <a:cs typeface="B Nazanin" panose="00000400000000000000" pitchFamily="2" charset="-78"/>
            </a:endParaRPr>
          </a:p>
          <a:p>
            <a:pPr algn="r" rtl="1"/>
            <a:r>
              <a:rPr lang="fa-IR" sz="3200" dirty="0">
                <a:solidFill>
                  <a:schemeClr val="accent1">
                    <a:lumMod val="50000"/>
                  </a:schemeClr>
                </a:solidFill>
                <a:cs typeface="B Nazanin" panose="00000400000000000000" pitchFamily="2" charset="-78"/>
              </a:rPr>
              <a:t>از آنجا که در روند تشخیص </a:t>
            </a:r>
            <a:r>
              <a:rPr lang="en-US" sz="3200" dirty="0">
                <a:solidFill>
                  <a:schemeClr val="accent1">
                    <a:lumMod val="50000"/>
                  </a:schemeClr>
                </a:solidFill>
                <a:cs typeface="B Nazanin" panose="00000400000000000000" pitchFamily="2" charset="-78"/>
              </a:rPr>
              <a:t>HIV</a:t>
            </a:r>
            <a:r>
              <a:rPr lang="fa-IR" sz="3200" dirty="0">
                <a:solidFill>
                  <a:schemeClr val="accent1">
                    <a:lumMod val="50000"/>
                  </a:schemeClr>
                </a:solidFill>
                <a:cs typeface="B Nazanin" panose="00000400000000000000" pitchFamily="2" charset="-78"/>
              </a:rPr>
              <a:t> نیاز به چند مرحله آزمایش وجود دارد، از این پس هر آزمایشگاه موظف است نام کیت و آزمونی راکه بواسطه آن وضعیت </a:t>
            </a:r>
            <a:r>
              <a:rPr lang="en-US" sz="3200" dirty="0">
                <a:solidFill>
                  <a:schemeClr val="accent1">
                    <a:lumMod val="50000"/>
                  </a:schemeClr>
                </a:solidFill>
                <a:cs typeface="B Nazanin" panose="00000400000000000000" pitchFamily="2" charset="-78"/>
              </a:rPr>
              <a:t>HIV</a:t>
            </a:r>
            <a:r>
              <a:rPr lang="fa-IR" sz="3200" dirty="0">
                <a:solidFill>
                  <a:schemeClr val="accent1">
                    <a:lumMod val="50000"/>
                  </a:schemeClr>
                </a:solidFill>
                <a:cs typeface="B Nazanin" panose="00000400000000000000" pitchFamily="2" charset="-78"/>
              </a:rPr>
              <a:t> را ارزیابی کرده است در برگه نتایج آزمایش قید نماید. </a:t>
            </a:r>
            <a:endParaRPr lang="fa-IR" sz="3200" dirty="0" smtClean="0">
              <a:solidFill>
                <a:schemeClr val="accent1">
                  <a:lumMod val="50000"/>
                </a:schemeClr>
              </a:solidFill>
              <a:cs typeface="B Nazanin" panose="00000400000000000000" pitchFamily="2" charset="-78"/>
            </a:endParaRPr>
          </a:p>
          <a:p>
            <a:pPr algn="r" rtl="1"/>
            <a:endParaRPr lang="fa-IR" sz="3200" dirty="0">
              <a:solidFill>
                <a:schemeClr val="accent1">
                  <a:lumMod val="50000"/>
                </a:schemeClr>
              </a:solidFill>
              <a:cs typeface="B Nazanin" panose="00000400000000000000" pitchFamily="2" charset="-78"/>
            </a:endParaRPr>
          </a:p>
          <a:p>
            <a:pPr algn="r" rtl="1"/>
            <a:r>
              <a:rPr lang="fa-IR" sz="3200" dirty="0" smtClean="0">
                <a:solidFill>
                  <a:schemeClr val="accent1">
                    <a:lumMod val="50000"/>
                  </a:schemeClr>
                </a:solidFill>
                <a:cs typeface="B Nazanin" panose="00000400000000000000" pitchFamily="2" charset="-78"/>
              </a:rPr>
              <a:t>این </a:t>
            </a:r>
            <a:r>
              <a:rPr lang="fa-IR" sz="3200" dirty="0">
                <a:solidFill>
                  <a:schemeClr val="accent1">
                    <a:lumMod val="50000"/>
                  </a:schemeClr>
                </a:solidFill>
                <a:cs typeface="B Nazanin" panose="00000400000000000000" pitchFamily="2" charset="-78"/>
              </a:rPr>
              <a:t>امر به استاندارد کردن تشخیص در کشور و نیز اطمینان از بکار بردن کیت نامبرده در مرحله صحیح، کمک می‌کند</a:t>
            </a:r>
            <a:endParaRPr lang="en-US" sz="3200" dirty="0">
              <a:solidFill>
                <a:schemeClr val="accent1">
                  <a:lumMod val="50000"/>
                </a:schemeClr>
              </a:solidFill>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30FF0F21-5972-47C3-A58F-EFECA81B9517}" type="slidenum">
              <a:rPr lang="en-US" smtClean="0"/>
              <a:t>22</a:t>
            </a:fld>
            <a:endParaRPr lang="en-US"/>
          </a:p>
        </p:txBody>
      </p:sp>
    </p:spTree>
    <p:extLst>
      <p:ext uri="{BB962C8B-B14F-4D97-AF65-F5344CB8AC3E}">
        <p14:creationId xmlns:p14="http://schemas.microsoft.com/office/powerpoint/2010/main" val="934042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81193" y="2277834"/>
            <a:ext cx="11029615" cy="3678303"/>
          </a:xfrm>
        </p:spPr>
        <p:txBody>
          <a:bodyPr vert="horz" lIns="91440" tIns="45720" rIns="91440" bIns="45720" rtlCol="0">
            <a:noAutofit/>
          </a:bodyPr>
          <a:lstStyle/>
          <a:p>
            <a:pPr algn="r" rtl="1"/>
            <a:r>
              <a:rPr lang="ar-SA" sz="2400" dirty="0">
                <a:solidFill>
                  <a:schemeClr val="accent1">
                    <a:lumMod val="50000"/>
                  </a:schemeClr>
                </a:solidFill>
                <a:cs typeface="B Nazanin" panose="00000400000000000000" pitchFamily="2" charset="-78"/>
              </a:rPr>
              <a:t>آزمونهای </a:t>
            </a:r>
            <a:r>
              <a:rPr lang="en-US" sz="2400" dirty="0">
                <a:solidFill>
                  <a:schemeClr val="accent1">
                    <a:lumMod val="50000"/>
                  </a:schemeClr>
                </a:solidFill>
                <a:cs typeface="B Nazanin" panose="00000400000000000000" pitchFamily="2" charset="-78"/>
              </a:rPr>
              <a:t>Immunoassay</a:t>
            </a:r>
            <a:r>
              <a:rPr lang="ar-SA" sz="2400" dirty="0">
                <a:solidFill>
                  <a:schemeClr val="accent1">
                    <a:lumMod val="50000"/>
                  </a:schemeClr>
                </a:solidFill>
                <a:cs typeface="B Nazanin" panose="00000400000000000000" pitchFamily="2" charset="-78"/>
              </a:rPr>
              <a:t> که در  این الگوریتم برای آزمون1 عنوان شده اند الزاما می بایست حداقل دارای مشخصات زیر باشند: </a:t>
            </a:r>
            <a:endParaRPr lang="en-US" sz="2400" dirty="0">
              <a:solidFill>
                <a:schemeClr val="accent1">
                  <a:lumMod val="50000"/>
                </a:schemeClr>
              </a:solidFill>
              <a:cs typeface="B Nazanin" panose="00000400000000000000" pitchFamily="2" charset="-78"/>
            </a:endParaRPr>
          </a:p>
          <a:p>
            <a:pPr lvl="1" algn="r" rtl="1"/>
            <a:r>
              <a:rPr lang="ar-SA" sz="2800" dirty="0" smtClean="0">
                <a:cs typeface="B Nazanin" panose="00000400000000000000" pitchFamily="2" charset="-78"/>
              </a:rPr>
              <a:t>حساسیت </a:t>
            </a:r>
            <a:r>
              <a:rPr lang="ar-SA" sz="2800" dirty="0">
                <a:cs typeface="B Nazanin" panose="00000400000000000000" pitchFamily="2" charset="-78"/>
              </a:rPr>
              <a:t>یا </a:t>
            </a:r>
            <a:r>
              <a:rPr lang="en-US" sz="2800" dirty="0">
                <a:cs typeface="B Nazanin" panose="00000400000000000000" pitchFamily="2" charset="-78"/>
              </a:rPr>
              <a:t>Sensitivity </a:t>
            </a:r>
            <a:r>
              <a:rPr lang="ar-SA" sz="2800" dirty="0">
                <a:cs typeface="B Nazanin" panose="00000400000000000000" pitchFamily="2" charset="-78"/>
              </a:rPr>
              <a:t> تقریبا </a:t>
            </a:r>
            <a:r>
              <a:rPr lang="ar-SA" sz="2800" dirty="0" smtClean="0">
                <a:cs typeface="B Nazanin" panose="00000400000000000000" pitchFamily="2" charset="-78"/>
              </a:rPr>
              <a:t>معادل </a:t>
            </a:r>
            <a:r>
              <a:rPr lang="ar-SA" sz="2800" dirty="0">
                <a:cs typeface="B Nazanin" panose="00000400000000000000" pitchFamily="2" charset="-78"/>
              </a:rPr>
              <a:t>100%   </a:t>
            </a:r>
            <a:endParaRPr lang="en-US" sz="2800" dirty="0">
              <a:cs typeface="B Nazanin" panose="00000400000000000000" pitchFamily="2" charset="-78"/>
            </a:endParaRPr>
          </a:p>
          <a:p>
            <a:pPr lvl="1" algn="r" rtl="1"/>
            <a:r>
              <a:rPr lang="ar-SA" sz="2800" dirty="0">
                <a:cs typeface="B Nazanin" panose="00000400000000000000" pitchFamily="2" charset="-78"/>
              </a:rPr>
              <a:t>99%≤ اختصاصیت یا</a:t>
            </a:r>
            <a:r>
              <a:rPr lang="en-US" sz="2800" dirty="0">
                <a:cs typeface="B Nazanin" panose="00000400000000000000" pitchFamily="2" charset="-78"/>
              </a:rPr>
              <a:t>   Specificity </a:t>
            </a:r>
          </a:p>
          <a:p>
            <a:pPr lvl="1" algn="r" rtl="1"/>
            <a:r>
              <a:rPr lang="ar-SA" sz="2800" dirty="0">
                <a:cs typeface="B Nazanin" panose="00000400000000000000" pitchFamily="2" charset="-78"/>
              </a:rPr>
              <a:t>توانایی شناسایی </a:t>
            </a:r>
            <a:r>
              <a:rPr lang="ar-SA" sz="2800" dirty="0" smtClean="0">
                <a:cs typeface="B Nazanin" panose="00000400000000000000" pitchFamily="2" charset="-78"/>
              </a:rPr>
              <a:t>همزمان</a:t>
            </a:r>
            <a:r>
              <a:rPr lang="en-US" sz="2800" dirty="0" smtClean="0">
                <a:cs typeface="B Nazanin" panose="00000400000000000000" pitchFamily="2" charset="-78"/>
              </a:rPr>
              <a:t>HIV-1 </a:t>
            </a:r>
            <a:r>
              <a:rPr lang="ar-SA" sz="2800" dirty="0" smtClean="0">
                <a:cs typeface="B Nazanin" panose="00000400000000000000" pitchFamily="2" charset="-78"/>
              </a:rPr>
              <a:t> </a:t>
            </a:r>
            <a:r>
              <a:rPr lang="ar-SA" sz="2800" dirty="0">
                <a:cs typeface="B Nazanin" panose="00000400000000000000" pitchFamily="2" charset="-78"/>
              </a:rPr>
              <a:t>و </a:t>
            </a:r>
            <a:r>
              <a:rPr lang="en-US" sz="2800" dirty="0" smtClean="0">
                <a:cs typeface="B Nazanin" panose="00000400000000000000" pitchFamily="2" charset="-78"/>
              </a:rPr>
              <a:t>HIV-2</a:t>
            </a:r>
            <a:endParaRPr lang="fa-IR" sz="2800" dirty="0" smtClean="0">
              <a:cs typeface="B Nazanin" panose="00000400000000000000" pitchFamily="2" charset="-78"/>
            </a:endParaRPr>
          </a:p>
          <a:p>
            <a:pPr lvl="1" algn="r" rtl="1"/>
            <a:endParaRPr lang="fa-IR" sz="2800" dirty="0">
              <a:cs typeface="B Nazanin" panose="00000400000000000000" pitchFamily="2" charset="-78"/>
            </a:endParaRPr>
          </a:p>
          <a:p>
            <a:pPr algn="r" rtl="1"/>
            <a:r>
              <a:rPr lang="fa-IR" sz="3200" dirty="0" smtClean="0">
                <a:cs typeface="B Nazanin" panose="00000400000000000000" pitchFamily="2" charset="-78"/>
              </a:rPr>
              <a:t>تشخیص ابتلا به</a:t>
            </a:r>
            <a:r>
              <a:rPr lang="en-US" sz="3200" dirty="0" smtClean="0">
                <a:cs typeface="B Nazanin" panose="00000400000000000000" pitchFamily="2" charset="-78"/>
              </a:rPr>
              <a:t>HIV </a:t>
            </a:r>
            <a:r>
              <a:rPr lang="fa-IR" sz="3200" dirty="0" smtClean="0">
                <a:cs typeface="B Nazanin" panose="00000400000000000000" pitchFamily="2" charset="-78"/>
              </a:rPr>
              <a:t> در کشور بر پایه انجام سه آزمون متوالی گذاشته شده است </a:t>
            </a:r>
            <a:endParaRPr lang="en-US" sz="3200" dirty="0">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30FF0F21-5972-47C3-A58F-EFECA81B9517}" type="slidenum">
              <a:rPr lang="en-US" smtClean="0"/>
              <a:t>23</a:t>
            </a:fld>
            <a:endParaRPr lang="en-US"/>
          </a:p>
        </p:txBody>
      </p:sp>
    </p:spTree>
    <p:extLst>
      <p:ext uri="{BB962C8B-B14F-4D97-AF65-F5344CB8AC3E}">
        <p14:creationId xmlns:p14="http://schemas.microsoft.com/office/powerpoint/2010/main" val="5319975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0170"/>
            <a:ext cx="10515600" cy="933588"/>
          </a:xfrm>
        </p:spPr>
        <p:txBody>
          <a:bodyPr vert="horz" lIns="91440" tIns="45720" rIns="91440" bIns="45720" rtlCol="0" anchor="ctr">
            <a:normAutofit/>
          </a:bodyPr>
          <a:lstStyle/>
          <a:p>
            <a:pPr algn="r" rtl="1"/>
            <a:r>
              <a:rPr lang="fa-IR" sz="4000" b="1" dirty="0">
                <a:cs typeface="2  Titr" panose="00000700000000000000" pitchFamily="2" charset="-78"/>
              </a:rPr>
              <a:t>آزمون ها</a:t>
            </a:r>
            <a:endParaRPr lang="en-US" sz="4000" b="1" dirty="0">
              <a:cs typeface="2  Titr" panose="00000700000000000000" pitchFamily="2" charset="-78"/>
            </a:endParaRPr>
          </a:p>
        </p:txBody>
      </p:sp>
      <p:sp>
        <p:nvSpPr>
          <p:cNvPr id="3" name="Content Placeholder 2"/>
          <p:cNvSpPr>
            <a:spLocks noGrp="1"/>
          </p:cNvSpPr>
          <p:nvPr>
            <p:ph idx="1"/>
          </p:nvPr>
        </p:nvSpPr>
        <p:spPr>
          <a:xfrm>
            <a:off x="838200" y="2124352"/>
            <a:ext cx="10515600" cy="4351338"/>
          </a:xfrm>
        </p:spPr>
        <p:txBody>
          <a:bodyPr>
            <a:noAutofit/>
          </a:bodyPr>
          <a:lstStyle/>
          <a:p>
            <a:pPr lvl="0" algn="r" rtl="1"/>
            <a:r>
              <a:rPr lang="fa-IR" sz="2000" dirty="0">
                <a:solidFill>
                  <a:schemeClr val="accent1">
                    <a:lumMod val="50000"/>
                  </a:schemeClr>
                </a:solidFill>
                <a:cs typeface="B Nazanin" panose="00000400000000000000" pitchFamily="2" charset="-78"/>
              </a:rPr>
              <a:t>آزمون 1: یکی از  ایمینواسی های ذیل می تواند باشد: </a:t>
            </a:r>
            <a:endParaRPr lang="en-US" sz="2400" dirty="0">
              <a:solidFill>
                <a:schemeClr val="accent1">
                  <a:lumMod val="50000"/>
                </a:schemeClr>
              </a:solidFill>
              <a:cs typeface="B Nazanin" panose="00000400000000000000" pitchFamily="2" charset="-78"/>
            </a:endParaRPr>
          </a:p>
          <a:p>
            <a:pPr lvl="1" algn="r" rtl="1"/>
            <a:r>
              <a:rPr lang="fa-IR" sz="1800" dirty="0">
                <a:solidFill>
                  <a:schemeClr val="accent1">
                    <a:lumMod val="50000"/>
                  </a:schemeClr>
                </a:solidFill>
                <a:cs typeface="B Nazanin" panose="00000400000000000000" pitchFamily="2" charset="-78"/>
              </a:rPr>
              <a:t>آزمون الایزای نسل چهارم</a:t>
            </a:r>
            <a:endParaRPr lang="en-US" sz="2000" dirty="0">
              <a:solidFill>
                <a:schemeClr val="accent1">
                  <a:lumMod val="50000"/>
                </a:schemeClr>
              </a:solidFill>
              <a:cs typeface="B Nazanin" panose="00000400000000000000" pitchFamily="2" charset="-78"/>
            </a:endParaRPr>
          </a:p>
          <a:p>
            <a:pPr lvl="1" algn="r" rtl="1"/>
            <a:r>
              <a:rPr lang="en-US" sz="1800" dirty="0">
                <a:solidFill>
                  <a:schemeClr val="accent1">
                    <a:lumMod val="50000"/>
                  </a:schemeClr>
                </a:solidFill>
                <a:cs typeface="B Nazanin" panose="00000400000000000000" pitchFamily="2" charset="-78"/>
              </a:rPr>
              <a:t> </a:t>
            </a:r>
            <a:r>
              <a:rPr lang="fa-IR" sz="1800" dirty="0">
                <a:solidFill>
                  <a:schemeClr val="accent1">
                    <a:lumMod val="50000"/>
                  </a:schemeClr>
                </a:solidFill>
                <a:cs typeface="B Nazanin" panose="00000400000000000000" pitchFamily="2" charset="-78"/>
              </a:rPr>
              <a:t>آزمون الایزای نسل سوم </a:t>
            </a:r>
            <a:endParaRPr lang="en-US" sz="2000" dirty="0">
              <a:solidFill>
                <a:schemeClr val="accent1">
                  <a:lumMod val="50000"/>
                </a:schemeClr>
              </a:solidFill>
              <a:cs typeface="B Nazanin" panose="00000400000000000000" pitchFamily="2" charset="-78"/>
            </a:endParaRPr>
          </a:p>
          <a:p>
            <a:pPr lvl="1" algn="r" rtl="1"/>
            <a:r>
              <a:rPr lang="fa-IR" sz="1800" dirty="0">
                <a:solidFill>
                  <a:schemeClr val="accent1">
                    <a:lumMod val="50000"/>
                  </a:schemeClr>
                </a:solidFill>
                <a:cs typeface="B Nazanin" panose="00000400000000000000" pitchFamily="2" charset="-78"/>
              </a:rPr>
              <a:t>تست </a:t>
            </a:r>
            <a:r>
              <a:rPr lang="fa-IR" sz="1800" dirty="0" smtClean="0">
                <a:solidFill>
                  <a:schemeClr val="accent1">
                    <a:lumMod val="50000"/>
                  </a:schemeClr>
                </a:solidFill>
                <a:cs typeface="B Nazanin" panose="00000400000000000000" pitchFamily="2" charset="-78"/>
              </a:rPr>
              <a:t>سریع</a:t>
            </a:r>
          </a:p>
          <a:p>
            <a:pPr lvl="1" algn="r" rtl="1"/>
            <a:endParaRPr lang="en-US" sz="2000" dirty="0">
              <a:solidFill>
                <a:schemeClr val="accent1">
                  <a:lumMod val="50000"/>
                </a:schemeClr>
              </a:solidFill>
              <a:cs typeface="B Nazanin" panose="00000400000000000000" pitchFamily="2" charset="-78"/>
            </a:endParaRPr>
          </a:p>
          <a:p>
            <a:pPr lvl="0" algn="r" rtl="1"/>
            <a:r>
              <a:rPr lang="fa-IR" sz="2000" dirty="0">
                <a:solidFill>
                  <a:schemeClr val="accent1">
                    <a:lumMod val="50000"/>
                  </a:schemeClr>
                </a:solidFill>
                <a:cs typeface="B Nazanin" panose="00000400000000000000" pitchFamily="2" charset="-78"/>
              </a:rPr>
              <a:t>آزمون 2: یکی از  ایمینواسی های ذیل می تواند باشد: </a:t>
            </a:r>
            <a:endParaRPr lang="en-US" sz="2400" dirty="0">
              <a:solidFill>
                <a:schemeClr val="accent1">
                  <a:lumMod val="50000"/>
                </a:schemeClr>
              </a:solidFill>
              <a:cs typeface="B Nazanin" panose="00000400000000000000" pitchFamily="2" charset="-78"/>
            </a:endParaRPr>
          </a:p>
          <a:p>
            <a:pPr lvl="1" algn="r" rtl="1"/>
            <a:r>
              <a:rPr lang="fa-IR" sz="1800" dirty="0">
                <a:solidFill>
                  <a:schemeClr val="accent1">
                    <a:lumMod val="50000"/>
                  </a:schemeClr>
                </a:solidFill>
                <a:cs typeface="B Nazanin" panose="00000400000000000000" pitchFamily="2" charset="-78"/>
              </a:rPr>
              <a:t>آزمون الایزای نسل چهارم </a:t>
            </a:r>
            <a:endParaRPr lang="en-US" sz="2000" dirty="0">
              <a:solidFill>
                <a:schemeClr val="accent1">
                  <a:lumMod val="50000"/>
                </a:schemeClr>
              </a:solidFill>
              <a:cs typeface="B Nazanin" panose="00000400000000000000" pitchFamily="2" charset="-78"/>
            </a:endParaRPr>
          </a:p>
          <a:p>
            <a:pPr lvl="1" algn="r" rtl="1"/>
            <a:r>
              <a:rPr lang="fa-IR" sz="1800" dirty="0">
                <a:solidFill>
                  <a:schemeClr val="accent1">
                    <a:lumMod val="50000"/>
                  </a:schemeClr>
                </a:solidFill>
                <a:cs typeface="B Nazanin" panose="00000400000000000000" pitchFamily="2" charset="-78"/>
              </a:rPr>
              <a:t>آزمون الایزای نسل </a:t>
            </a:r>
            <a:r>
              <a:rPr lang="fa-IR" sz="1800" dirty="0" smtClean="0">
                <a:solidFill>
                  <a:schemeClr val="accent1">
                    <a:lumMod val="50000"/>
                  </a:schemeClr>
                </a:solidFill>
                <a:cs typeface="B Nazanin" panose="00000400000000000000" pitchFamily="2" charset="-78"/>
              </a:rPr>
              <a:t>سوم</a:t>
            </a:r>
          </a:p>
          <a:p>
            <a:pPr lvl="1" algn="r" rtl="1"/>
            <a:endParaRPr lang="en-US" sz="2000" dirty="0">
              <a:solidFill>
                <a:schemeClr val="accent1">
                  <a:lumMod val="50000"/>
                </a:schemeClr>
              </a:solidFill>
              <a:cs typeface="B Nazanin" panose="00000400000000000000" pitchFamily="2" charset="-78"/>
            </a:endParaRPr>
          </a:p>
          <a:p>
            <a:pPr lvl="0" algn="r" rtl="1"/>
            <a:r>
              <a:rPr lang="fa-IR" sz="2000" dirty="0">
                <a:solidFill>
                  <a:schemeClr val="accent1">
                    <a:lumMod val="50000"/>
                  </a:schemeClr>
                </a:solidFill>
                <a:cs typeface="B Nazanin" panose="00000400000000000000" pitchFamily="2" charset="-78"/>
              </a:rPr>
              <a:t>آزمون3: یکی از آزمون های زیر می تواند باشد:</a:t>
            </a:r>
            <a:endParaRPr lang="en-US" sz="2400" dirty="0">
              <a:solidFill>
                <a:schemeClr val="accent1">
                  <a:lumMod val="50000"/>
                </a:schemeClr>
              </a:solidFill>
              <a:cs typeface="B Nazanin" panose="00000400000000000000" pitchFamily="2" charset="-78"/>
            </a:endParaRPr>
          </a:p>
          <a:p>
            <a:pPr lvl="1" algn="r" rtl="1"/>
            <a:r>
              <a:rPr lang="fa-IR" sz="1800" dirty="0">
                <a:solidFill>
                  <a:schemeClr val="accent1">
                    <a:lumMod val="50000"/>
                  </a:schemeClr>
                </a:solidFill>
                <a:cs typeface="B Nazanin" panose="00000400000000000000" pitchFamily="2" charset="-78"/>
              </a:rPr>
              <a:t>آزمون الایزای نسل چهارم </a:t>
            </a:r>
            <a:endParaRPr lang="en-US" sz="2000" dirty="0">
              <a:solidFill>
                <a:schemeClr val="accent1">
                  <a:lumMod val="50000"/>
                </a:schemeClr>
              </a:solidFill>
              <a:cs typeface="B Nazanin" panose="00000400000000000000" pitchFamily="2" charset="-78"/>
            </a:endParaRPr>
          </a:p>
          <a:p>
            <a:pPr lvl="1" algn="r" rtl="1"/>
            <a:r>
              <a:rPr lang="fa-IR" sz="1800" dirty="0">
                <a:solidFill>
                  <a:schemeClr val="accent1">
                    <a:lumMod val="50000"/>
                  </a:schemeClr>
                </a:solidFill>
                <a:cs typeface="B Nazanin" panose="00000400000000000000" pitchFamily="2" charset="-78"/>
              </a:rPr>
              <a:t>آزمون الایزای نسل سوم</a:t>
            </a:r>
            <a:endParaRPr lang="en-US" sz="2000" dirty="0">
              <a:solidFill>
                <a:schemeClr val="accent1">
                  <a:lumMod val="50000"/>
                </a:schemeClr>
              </a:solidFill>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30FF0F21-5972-47C3-A58F-EFECA81B9517}" type="slidenum">
              <a:rPr lang="en-US" smtClean="0"/>
              <a:t>24</a:t>
            </a:fld>
            <a:endParaRPr lang="en-US"/>
          </a:p>
        </p:txBody>
      </p:sp>
    </p:spTree>
    <p:extLst>
      <p:ext uri="{BB962C8B-B14F-4D97-AF65-F5344CB8AC3E}">
        <p14:creationId xmlns:p14="http://schemas.microsoft.com/office/powerpoint/2010/main" val="25827690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61322"/>
            <a:ext cx="10515600" cy="4745728"/>
          </a:xfrm>
        </p:spPr>
        <p:txBody>
          <a:bodyPr vert="horz" lIns="91440" tIns="45720" rIns="91440" bIns="45720" rtlCol="0">
            <a:normAutofit fontScale="92500" lnSpcReduction="20000"/>
          </a:bodyPr>
          <a:lstStyle/>
          <a:p>
            <a:pPr algn="just" rtl="1"/>
            <a:r>
              <a:rPr lang="fa-IR" sz="3200" dirty="0">
                <a:solidFill>
                  <a:schemeClr val="accent1">
                    <a:lumMod val="50000"/>
                  </a:schemeClr>
                </a:solidFill>
                <a:cs typeface="B Nazanin" panose="00000400000000000000" pitchFamily="2" charset="-78"/>
              </a:rPr>
              <a:t>دوره پنجره در صورتی که آزمون اول الیزای نسل چهارم باشد، یک ماه و نیم و در صورتی که آزمون اول الیزای نسل سوم و یا تست سریع باشد بمدت 3 ماه در نظر گرفته می شود ولیکن در هر صورت با هر روشی </a:t>
            </a:r>
            <a:r>
              <a:rPr lang="fa-IR" sz="3200" b="1" u="sng" dirty="0">
                <a:solidFill>
                  <a:schemeClr val="accent1">
                    <a:lumMod val="50000"/>
                  </a:schemeClr>
                </a:solidFill>
                <a:cs typeface="B Nazanin" panose="00000400000000000000" pitchFamily="2" charset="-78"/>
              </a:rPr>
              <a:t>باید</a:t>
            </a:r>
            <a:r>
              <a:rPr lang="fa-IR" sz="3200" dirty="0">
                <a:solidFill>
                  <a:schemeClr val="accent1">
                    <a:lumMod val="50000"/>
                  </a:schemeClr>
                </a:solidFill>
                <a:cs typeface="B Nazanin" panose="00000400000000000000" pitchFamily="2" charset="-78"/>
              </a:rPr>
              <a:t> در پایان سه ماه پس از تماس، آزمایش الیزا انجام شود  . </a:t>
            </a:r>
            <a:endParaRPr lang="en-US" sz="3200" dirty="0" smtClean="0">
              <a:solidFill>
                <a:schemeClr val="accent1">
                  <a:lumMod val="50000"/>
                </a:schemeClr>
              </a:solidFill>
              <a:cs typeface="B Nazanin" panose="00000400000000000000" pitchFamily="2" charset="-78"/>
            </a:endParaRPr>
          </a:p>
          <a:p>
            <a:pPr algn="just" rtl="1"/>
            <a:endParaRPr lang="en-US" sz="3200" dirty="0">
              <a:solidFill>
                <a:schemeClr val="accent1">
                  <a:lumMod val="50000"/>
                </a:schemeClr>
              </a:solidFill>
              <a:cs typeface="B Nazanin" panose="00000400000000000000" pitchFamily="2" charset="-78"/>
            </a:endParaRPr>
          </a:p>
          <a:p>
            <a:pPr algn="just" rtl="1"/>
            <a:r>
              <a:rPr lang="fa-IR" sz="3200" dirty="0" smtClean="0">
                <a:solidFill>
                  <a:schemeClr val="accent1">
                    <a:lumMod val="50000"/>
                  </a:schemeClr>
                </a:solidFill>
                <a:cs typeface="B Nazanin" panose="00000400000000000000" pitchFamily="2" charset="-78"/>
              </a:rPr>
              <a:t>در </a:t>
            </a:r>
            <a:r>
              <a:rPr lang="fa-IR" sz="3200" dirty="0">
                <a:solidFill>
                  <a:schemeClr val="accent1">
                    <a:lumMod val="50000"/>
                  </a:schemeClr>
                </a:solidFill>
                <a:cs typeface="B Nazanin" panose="00000400000000000000" pitchFamily="2" charset="-78"/>
              </a:rPr>
              <a:t>حال حاضر طبق دستورالعمل کشوری لازمست آزمون 2 و 3 </a:t>
            </a:r>
            <a:r>
              <a:rPr lang="fa-IR" sz="3200" dirty="0" smtClean="0">
                <a:solidFill>
                  <a:schemeClr val="accent1">
                    <a:lumMod val="50000"/>
                  </a:schemeClr>
                </a:solidFill>
                <a:cs typeface="B Nazanin" panose="00000400000000000000" pitchFamily="2" charset="-78"/>
              </a:rPr>
              <a:t>با </a:t>
            </a:r>
            <a:r>
              <a:rPr lang="fa-IR" sz="3200" dirty="0">
                <a:solidFill>
                  <a:schemeClr val="accent1">
                    <a:lumMod val="50000"/>
                  </a:schemeClr>
                </a:solidFill>
                <a:cs typeface="B Nazanin" panose="00000400000000000000" pitchFamily="2" charset="-78"/>
              </a:rPr>
              <a:t>الیزای نسل چهارم انجام </a:t>
            </a:r>
            <a:r>
              <a:rPr lang="fa-IR" sz="3200" dirty="0" smtClean="0">
                <a:solidFill>
                  <a:schemeClr val="accent1">
                    <a:lumMod val="50000"/>
                  </a:schemeClr>
                </a:solidFill>
                <a:cs typeface="B Nazanin" panose="00000400000000000000" pitchFamily="2" charset="-78"/>
              </a:rPr>
              <a:t>شود</a:t>
            </a:r>
            <a:endParaRPr lang="en-US" sz="3200" dirty="0" smtClean="0">
              <a:solidFill>
                <a:schemeClr val="accent1">
                  <a:lumMod val="50000"/>
                </a:schemeClr>
              </a:solidFill>
              <a:cs typeface="B Nazanin" panose="00000400000000000000" pitchFamily="2" charset="-78"/>
            </a:endParaRPr>
          </a:p>
          <a:p>
            <a:pPr algn="just" rtl="1"/>
            <a:endParaRPr lang="en-US" sz="3200" dirty="0" smtClean="0">
              <a:solidFill>
                <a:schemeClr val="accent1">
                  <a:lumMod val="50000"/>
                </a:schemeClr>
              </a:solidFill>
              <a:cs typeface="B Nazanin" panose="00000400000000000000" pitchFamily="2" charset="-78"/>
            </a:endParaRPr>
          </a:p>
          <a:p>
            <a:pPr algn="just" rtl="1"/>
            <a:r>
              <a:rPr lang="fa-IR" sz="3200" dirty="0" smtClean="0">
                <a:solidFill>
                  <a:schemeClr val="accent1">
                    <a:lumMod val="50000"/>
                  </a:schemeClr>
                </a:solidFill>
                <a:cs typeface="B Nazanin" panose="00000400000000000000" pitchFamily="2" charset="-78"/>
              </a:rPr>
              <a:t>در صورتی که پس از 14روز و تکرار الگوریتم تست، مجددا دو تست مثبت و یک تست منفی گزارش شود، باید برای تأیید از تست</a:t>
            </a:r>
            <a:r>
              <a:rPr lang="en-US" sz="3200" dirty="0" smtClean="0">
                <a:solidFill>
                  <a:schemeClr val="accent1">
                    <a:lumMod val="50000"/>
                  </a:schemeClr>
                </a:solidFill>
                <a:cs typeface="B Nazanin" panose="00000400000000000000" pitchFamily="2" charset="-78"/>
              </a:rPr>
              <a:t>NAT</a:t>
            </a:r>
            <a:r>
              <a:rPr lang="fa-IR" sz="3200" dirty="0" smtClean="0">
                <a:solidFill>
                  <a:schemeClr val="accent1">
                    <a:lumMod val="50000"/>
                  </a:schemeClr>
                </a:solidFill>
                <a:cs typeface="B Nazanin" panose="00000400000000000000" pitchFamily="2" charset="-78"/>
              </a:rPr>
              <a:t> استفاده کرد. </a:t>
            </a:r>
          </a:p>
        </p:txBody>
      </p:sp>
      <p:sp>
        <p:nvSpPr>
          <p:cNvPr id="5" name="Slide Number Placeholder 4"/>
          <p:cNvSpPr>
            <a:spLocks noGrp="1"/>
          </p:cNvSpPr>
          <p:nvPr>
            <p:ph type="sldNum" sz="quarter" idx="12"/>
          </p:nvPr>
        </p:nvSpPr>
        <p:spPr/>
        <p:txBody>
          <a:bodyPr/>
          <a:lstStyle/>
          <a:p>
            <a:fld id="{30FF0F21-5972-47C3-A58F-EFECA81B9517}" type="slidenum">
              <a:rPr lang="en-US" smtClean="0"/>
              <a:t>25</a:t>
            </a:fld>
            <a:endParaRPr lang="en-US"/>
          </a:p>
        </p:txBody>
      </p:sp>
    </p:spTree>
    <p:extLst>
      <p:ext uri="{BB962C8B-B14F-4D97-AF65-F5344CB8AC3E}">
        <p14:creationId xmlns:p14="http://schemas.microsoft.com/office/powerpoint/2010/main" val="29256777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44217" y="2027582"/>
            <a:ext cx="10515600" cy="5010772"/>
          </a:xfrm>
        </p:spPr>
        <p:txBody>
          <a:bodyPr vert="horz" lIns="91440" tIns="45720" rIns="91440" bIns="45720" rtlCol="0">
            <a:normAutofit/>
          </a:bodyPr>
          <a:lstStyle/>
          <a:p>
            <a:pPr algn="just" rtl="1"/>
            <a:r>
              <a:rPr lang="fa-IR" sz="2800" dirty="0">
                <a:solidFill>
                  <a:schemeClr val="accent1">
                    <a:lumMod val="50000"/>
                  </a:schemeClr>
                </a:solidFill>
                <a:cs typeface="B Nazanin" panose="00000400000000000000" pitchFamily="2" charset="-78"/>
              </a:rPr>
              <a:t>خونگیری در نمونه اول و دوم متفاوت است ولی آزمون دوم و سوم باید بر روی یک نمونه و در یک مرکز انجام شود. </a:t>
            </a:r>
            <a:endParaRPr lang="fa-IR" sz="2800" dirty="0" smtClean="0">
              <a:solidFill>
                <a:schemeClr val="accent1">
                  <a:lumMod val="50000"/>
                </a:schemeClr>
              </a:solidFill>
              <a:cs typeface="B Nazanin" panose="00000400000000000000" pitchFamily="2" charset="-78"/>
            </a:endParaRPr>
          </a:p>
          <a:p>
            <a:pPr algn="just" rtl="1"/>
            <a:endParaRPr lang="fa-IR" sz="2800" dirty="0">
              <a:solidFill>
                <a:schemeClr val="accent1">
                  <a:lumMod val="50000"/>
                </a:schemeClr>
              </a:solidFill>
              <a:cs typeface="B Nazanin" panose="00000400000000000000" pitchFamily="2" charset="-78"/>
            </a:endParaRPr>
          </a:p>
          <a:p>
            <a:pPr algn="just" rtl="1"/>
            <a:r>
              <a:rPr lang="fa-IR" sz="2800" dirty="0" smtClean="0">
                <a:solidFill>
                  <a:schemeClr val="accent1">
                    <a:lumMod val="50000"/>
                  </a:schemeClr>
                </a:solidFill>
                <a:cs typeface="B Nazanin" panose="00000400000000000000" pitchFamily="2" charset="-78"/>
              </a:rPr>
              <a:t>آزمون </a:t>
            </a:r>
            <a:r>
              <a:rPr lang="fa-IR" sz="2800" dirty="0">
                <a:solidFill>
                  <a:schemeClr val="accent1">
                    <a:lumMod val="50000"/>
                  </a:schemeClr>
                </a:solidFill>
                <a:cs typeface="B Nazanin" panose="00000400000000000000" pitchFamily="2" charset="-78"/>
              </a:rPr>
              <a:t>دوم و سوم باید در آزمایشگاههای سازمان انتقال خون و یا آزمایشگاه مرجع خدمات تشخیصی </a:t>
            </a:r>
            <a:r>
              <a:rPr lang="en-US" sz="2800" dirty="0">
                <a:solidFill>
                  <a:schemeClr val="accent1">
                    <a:lumMod val="50000"/>
                  </a:schemeClr>
                </a:solidFill>
                <a:cs typeface="B Nazanin" panose="00000400000000000000" pitchFamily="2" charset="-78"/>
              </a:rPr>
              <a:t>HIV</a:t>
            </a:r>
            <a:r>
              <a:rPr lang="fa-IR" sz="2800" dirty="0">
                <a:solidFill>
                  <a:schemeClr val="accent1">
                    <a:lumMod val="50000"/>
                  </a:schemeClr>
                </a:solidFill>
                <a:cs typeface="B Nazanin" panose="00000400000000000000" pitchFamily="2" charset="-78"/>
              </a:rPr>
              <a:t> در سطح دانشگاه علوم پزشکی انجام شود. </a:t>
            </a:r>
            <a:endParaRPr lang="fa-IR" sz="2800" dirty="0" smtClean="0">
              <a:solidFill>
                <a:schemeClr val="accent1">
                  <a:lumMod val="50000"/>
                </a:schemeClr>
              </a:solidFill>
              <a:cs typeface="B Nazanin" panose="00000400000000000000" pitchFamily="2" charset="-78"/>
            </a:endParaRPr>
          </a:p>
          <a:p>
            <a:pPr algn="just" rtl="1"/>
            <a:endParaRPr lang="fa-IR" sz="2800" dirty="0">
              <a:solidFill>
                <a:schemeClr val="accent1">
                  <a:lumMod val="50000"/>
                </a:schemeClr>
              </a:solidFill>
              <a:cs typeface="B Nazanin" panose="00000400000000000000" pitchFamily="2" charset="-78"/>
            </a:endParaRPr>
          </a:p>
          <a:p>
            <a:pPr algn="just" rtl="1"/>
            <a:r>
              <a:rPr lang="fa-IR" sz="2800" dirty="0" smtClean="0">
                <a:solidFill>
                  <a:schemeClr val="accent1">
                    <a:lumMod val="50000"/>
                  </a:schemeClr>
                </a:solidFill>
                <a:cs typeface="B Nazanin" panose="00000400000000000000" pitchFamily="2" charset="-78"/>
              </a:rPr>
              <a:t>توصیه </a:t>
            </a:r>
            <a:r>
              <a:rPr lang="fa-IR" sz="2800" dirty="0">
                <a:solidFill>
                  <a:schemeClr val="accent1">
                    <a:lumMod val="50000"/>
                  </a:schemeClr>
                </a:solidFill>
                <a:cs typeface="B Nazanin" panose="00000400000000000000" pitchFamily="2" charset="-78"/>
              </a:rPr>
              <a:t>میشود در صورت مثبت شده آزمون اول مراجع بلافاصله برای انجام آزمایش های تاییدی و وصل شدن به خدمات, به مراکز مشاوره بیماری های رفتاری متصل گردد که ضمن حفظ رازداری و با ارائه خدمات رایگان, بیمار برای انجام آزمایشات تأییدی هدایت می شود</a:t>
            </a:r>
            <a:r>
              <a:rPr lang="fa-IR" sz="2800" dirty="0" smtClean="0">
                <a:solidFill>
                  <a:schemeClr val="accent1">
                    <a:lumMod val="50000"/>
                  </a:schemeClr>
                </a:solidFill>
                <a:cs typeface="B Nazanin" panose="00000400000000000000" pitchFamily="2" charset="-78"/>
              </a:rPr>
              <a:t>.</a:t>
            </a:r>
          </a:p>
          <a:p>
            <a:pPr algn="just" rtl="1"/>
            <a:endParaRPr lang="en-US" sz="2800" dirty="0">
              <a:solidFill>
                <a:schemeClr val="accent1">
                  <a:lumMod val="50000"/>
                </a:schemeClr>
              </a:solidFill>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30FF0F21-5972-47C3-A58F-EFECA81B9517}" type="slidenum">
              <a:rPr lang="en-US" smtClean="0"/>
              <a:t>26</a:t>
            </a:fld>
            <a:endParaRPr lang="en-US"/>
          </a:p>
        </p:txBody>
      </p:sp>
    </p:spTree>
    <p:extLst>
      <p:ext uri="{BB962C8B-B14F-4D97-AF65-F5344CB8AC3E}">
        <p14:creationId xmlns:p14="http://schemas.microsoft.com/office/powerpoint/2010/main" val="38793244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vert="horz" lIns="91440" tIns="45720" rIns="91440" bIns="45720" rtlCol="0">
            <a:normAutofit/>
          </a:bodyPr>
          <a:lstStyle/>
          <a:p>
            <a:pPr algn="just" rtl="1"/>
            <a:r>
              <a:rPr lang="fa-IR" sz="3200" dirty="0">
                <a:solidFill>
                  <a:schemeClr val="accent1">
                    <a:lumMod val="50000"/>
                  </a:schemeClr>
                </a:solidFill>
                <a:cs typeface="B Nazanin" panose="00000400000000000000" pitchFamily="2" charset="-78"/>
              </a:rPr>
              <a:t>در حال حاضر با توجه به فراهم کردن خدمات تشخیصی اولیه </a:t>
            </a:r>
            <a:r>
              <a:rPr lang="en-US" sz="3200" dirty="0">
                <a:solidFill>
                  <a:schemeClr val="accent1">
                    <a:lumMod val="50000"/>
                  </a:schemeClr>
                </a:solidFill>
                <a:cs typeface="B Nazanin" panose="00000400000000000000" pitchFamily="2" charset="-78"/>
              </a:rPr>
              <a:t>HIV</a:t>
            </a:r>
            <a:r>
              <a:rPr lang="fa-IR" sz="3200" dirty="0">
                <a:solidFill>
                  <a:schemeClr val="accent1">
                    <a:lumMod val="50000"/>
                  </a:schemeClr>
                </a:solidFill>
                <a:cs typeface="B Nazanin" panose="00000400000000000000" pitchFamily="2" charset="-78"/>
              </a:rPr>
              <a:t> در مراکز مختلف ارائه دهنده خدمات بهداشتی-درمانی و مراکز کاهش آسیب, در بسیاری موارد تست اولیه با استفاده از کیت های تشخیص سریع در این مراکز انجام می شود و در صورتی که این مراکز از کیت های تأیید شده توسط آزمایشگاه مرجع سلامت استفاده نمایند, بعنوان تست اولیه مورد قبول است.</a:t>
            </a:r>
            <a:endParaRPr lang="en-US" sz="3200" dirty="0">
              <a:solidFill>
                <a:schemeClr val="accent1">
                  <a:lumMod val="50000"/>
                </a:schemeClr>
              </a:solidFill>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30FF0F21-5972-47C3-A58F-EFECA81B9517}" type="slidenum">
              <a:rPr lang="en-US" smtClean="0"/>
              <a:t>27</a:t>
            </a:fld>
            <a:endParaRPr lang="en-US"/>
          </a:p>
        </p:txBody>
      </p:sp>
    </p:spTree>
    <p:extLst>
      <p:ext uri="{BB962C8B-B14F-4D97-AF65-F5344CB8AC3E}">
        <p14:creationId xmlns:p14="http://schemas.microsoft.com/office/powerpoint/2010/main" val="10106890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vert="horz" lIns="91440" tIns="45720" rIns="91440" bIns="45720" rtlCol="0">
            <a:normAutofit/>
          </a:bodyPr>
          <a:lstStyle/>
          <a:p>
            <a:pPr algn="just" rtl="1"/>
            <a:r>
              <a:rPr lang="fa-IR" sz="3200" dirty="0" smtClean="0">
                <a:solidFill>
                  <a:schemeClr val="accent1">
                    <a:lumMod val="50000"/>
                  </a:schemeClr>
                </a:solidFill>
                <a:cs typeface="B Nazanin" panose="00000400000000000000" pitchFamily="2" charset="-78"/>
              </a:rPr>
              <a:t>به </a:t>
            </a:r>
            <a:r>
              <a:rPr lang="fa-IR" sz="3200" dirty="0">
                <a:solidFill>
                  <a:schemeClr val="accent1">
                    <a:lumMod val="50000"/>
                  </a:schemeClr>
                </a:solidFill>
                <a:cs typeface="B Nazanin" panose="00000400000000000000" pitchFamily="2" charset="-78"/>
              </a:rPr>
              <a:t>دلیل اهمیت دقت در انجام آزمایشات, سایر تست هایی که در آزمایشگاه های دیگر انجام شده باشد و یا تست هایی که بعنوان </a:t>
            </a:r>
            <a:r>
              <a:rPr lang="en-US" sz="3200" dirty="0">
                <a:solidFill>
                  <a:schemeClr val="accent1">
                    <a:lumMod val="50000"/>
                  </a:schemeClr>
                </a:solidFill>
                <a:cs typeface="B Nazanin" panose="00000400000000000000" pitchFamily="2" charset="-78"/>
              </a:rPr>
              <a:t>Self test</a:t>
            </a:r>
            <a:r>
              <a:rPr lang="fa-IR" sz="3200" dirty="0">
                <a:solidFill>
                  <a:schemeClr val="accent1">
                    <a:lumMod val="50000"/>
                  </a:schemeClr>
                </a:solidFill>
                <a:cs typeface="B Nazanin" panose="00000400000000000000" pitchFamily="2" charset="-78"/>
              </a:rPr>
              <a:t> مورد استفاده قرار گرفته و نتیجه مثبت گزارش شده باشد, بعنوان "آزمون صفر" در نظر گرفته می شود و از ابتدا تشخیص فرد باید بر مبنای الگوریتم تشخیصی اعلام شده در این گایدلاین انجام شود</a:t>
            </a:r>
            <a:endParaRPr lang="en-US" sz="3200" dirty="0">
              <a:solidFill>
                <a:schemeClr val="accent1">
                  <a:lumMod val="50000"/>
                </a:schemeClr>
              </a:solidFill>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30FF0F21-5972-47C3-A58F-EFECA81B9517}" type="slidenum">
              <a:rPr lang="en-US" smtClean="0"/>
              <a:t>28</a:t>
            </a:fld>
            <a:endParaRPr lang="en-US"/>
          </a:p>
        </p:txBody>
      </p:sp>
    </p:spTree>
    <p:extLst>
      <p:ext uri="{BB962C8B-B14F-4D97-AF65-F5344CB8AC3E}">
        <p14:creationId xmlns:p14="http://schemas.microsoft.com/office/powerpoint/2010/main" val="30058595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1"/>
          <p:cNvSpPr/>
          <p:nvPr/>
        </p:nvSpPr>
        <p:spPr>
          <a:xfrm>
            <a:off x="5049078" y="119270"/>
            <a:ext cx="1895060" cy="543339"/>
          </a:xfrm>
          <a:prstGeom prst="flowChartProcess">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rPr>
              <a:t>A1</a:t>
            </a:r>
          </a:p>
        </p:txBody>
      </p:sp>
      <p:sp>
        <p:nvSpPr>
          <p:cNvPr id="3" name="Flowchart: Process 2"/>
          <p:cNvSpPr/>
          <p:nvPr/>
        </p:nvSpPr>
        <p:spPr>
          <a:xfrm>
            <a:off x="3817620" y="1028700"/>
            <a:ext cx="1714500" cy="594360"/>
          </a:xfrm>
          <a:prstGeom prst="flowChartProcess">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rPr>
              <a:t>A1 +</a:t>
            </a:r>
          </a:p>
        </p:txBody>
      </p:sp>
      <p:sp>
        <p:nvSpPr>
          <p:cNvPr id="5" name="Flowchart: Process 4"/>
          <p:cNvSpPr/>
          <p:nvPr/>
        </p:nvSpPr>
        <p:spPr>
          <a:xfrm>
            <a:off x="3817620" y="1867231"/>
            <a:ext cx="1714500" cy="594360"/>
          </a:xfrm>
          <a:prstGeom prst="flowChartProcess">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rPr>
              <a:t>A2</a:t>
            </a:r>
          </a:p>
        </p:txBody>
      </p:sp>
      <p:sp>
        <p:nvSpPr>
          <p:cNvPr id="6" name="Flowchart: Process 5"/>
          <p:cNvSpPr/>
          <p:nvPr/>
        </p:nvSpPr>
        <p:spPr>
          <a:xfrm>
            <a:off x="6499860" y="1028700"/>
            <a:ext cx="1714500" cy="594360"/>
          </a:xfrm>
          <a:prstGeom prst="flowChartProcess">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rPr>
              <a:t>A1 -</a:t>
            </a:r>
          </a:p>
        </p:txBody>
      </p:sp>
      <p:sp>
        <p:nvSpPr>
          <p:cNvPr id="7" name="Flowchart: Process 6"/>
          <p:cNvSpPr/>
          <p:nvPr/>
        </p:nvSpPr>
        <p:spPr>
          <a:xfrm>
            <a:off x="5532120" y="2685967"/>
            <a:ext cx="1714500" cy="594360"/>
          </a:xfrm>
          <a:prstGeom prst="flowChartProcess">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rPr>
              <a:t>A1 +    A2 -</a:t>
            </a:r>
          </a:p>
        </p:txBody>
      </p:sp>
      <p:sp>
        <p:nvSpPr>
          <p:cNvPr id="8" name="Flowchart: Process 7"/>
          <p:cNvSpPr/>
          <p:nvPr/>
        </p:nvSpPr>
        <p:spPr>
          <a:xfrm>
            <a:off x="2110740" y="2665095"/>
            <a:ext cx="1714500" cy="594360"/>
          </a:xfrm>
          <a:prstGeom prst="flowChartProcess">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rPr>
              <a:t>A1 +      A2 +</a:t>
            </a:r>
          </a:p>
        </p:txBody>
      </p:sp>
      <p:sp>
        <p:nvSpPr>
          <p:cNvPr id="9" name="Flowchart: Process 8"/>
          <p:cNvSpPr/>
          <p:nvPr/>
        </p:nvSpPr>
        <p:spPr>
          <a:xfrm>
            <a:off x="9822180" y="107673"/>
            <a:ext cx="1714500" cy="1257631"/>
          </a:xfrm>
          <a:prstGeom prst="flowChartProcess">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sysClr val="windowText" lastClr="000000"/>
                </a:solidFill>
                <a:effectLst/>
                <a:uLnTx/>
                <a:uFillTx/>
                <a:latin typeface="Calibri" panose="020F0502020204030204"/>
                <a:ea typeface="+mn-ea"/>
                <a:cs typeface="+mn-cs"/>
              </a:rPr>
              <a:t>Report result, consider window period</a:t>
            </a:r>
          </a:p>
        </p:txBody>
      </p:sp>
      <p:sp>
        <p:nvSpPr>
          <p:cNvPr id="11" name="Flowchart: Process 10"/>
          <p:cNvSpPr/>
          <p:nvPr/>
        </p:nvSpPr>
        <p:spPr>
          <a:xfrm>
            <a:off x="2099310" y="3686423"/>
            <a:ext cx="1714500" cy="594360"/>
          </a:xfrm>
          <a:prstGeom prst="flowChartProcess">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rPr>
              <a:t>A3</a:t>
            </a:r>
          </a:p>
        </p:txBody>
      </p:sp>
      <p:sp>
        <p:nvSpPr>
          <p:cNvPr id="12" name="Flowchart: Process 11"/>
          <p:cNvSpPr/>
          <p:nvPr/>
        </p:nvSpPr>
        <p:spPr>
          <a:xfrm>
            <a:off x="5532120" y="3473022"/>
            <a:ext cx="1714500" cy="594360"/>
          </a:xfrm>
          <a:prstGeom prst="flowChartProcess">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rPr>
              <a:t>Repeat A1 &amp; A2</a:t>
            </a:r>
          </a:p>
        </p:txBody>
      </p:sp>
      <p:sp>
        <p:nvSpPr>
          <p:cNvPr id="13" name="Flowchart: Process 12"/>
          <p:cNvSpPr/>
          <p:nvPr/>
        </p:nvSpPr>
        <p:spPr>
          <a:xfrm>
            <a:off x="9822180" y="1912620"/>
            <a:ext cx="2156460" cy="2804160"/>
          </a:xfrm>
          <a:prstGeom prst="flowChartProcess">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A1 +, A2 –</a:t>
            </a:r>
            <a:endParaRPr kumimoji="0" lang="en-US" sz="1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Report negative if A2 is 4</a:t>
            </a:r>
            <a:r>
              <a:rPr kumimoji="0" lang="en-US" sz="1800" b="1" i="0" u="none" strike="noStrike" kern="1200" cap="none" spc="0" normalizeH="0" baseline="30000" noProof="0" dirty="0" smtClean="0">
                <a:ln>
                  <a:noFill/>
                </a:ln>
                <a:solidFill>
                  <a:sysClr val="windowText" lastClr="000000"/>
                </a:solidFill>
                <a:effectLst/>
                <a:uLnTx/>
                <a:uFillTx/>
                <a:latin typeface="Calibri" panose="020F0502020204030204"/>
                <a:ea typeface="+mn-ea"/>
                <a:cs typeface="+mn-cs"/>
              </a:rPr>
              <a:t>th</a:t>
            </a:r>
            <a:r>
              <a:rPr kumimoji="0" lang="en-US" sz="1800" b="1"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generation ELISA</a:t>
            </a:r>
            <a:endParaRPr kumimoji="0" lang="en-US" sz="1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a:t>
            </a:r>
            <a:endParaRPr kumimoji="0" lang="en-US" sz="1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A1 +, A2 –</a:t>
            </a:r>
            <a:endParaRPr kumimoji="0" lang="en-US" sz="1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Repeat 14 days later if A1 is 4</a:t>
            </a:r>
            <a:r>
              <a:rPr kumimoji="0" lang="en-US" sz="1800" b="1" i="0" u="none" strike="noStrike" kern="1200" cap="none" spc="0" normalizeH="0" baseline="30000" noProof="0" dirty="0" smtClean="0">
                <a:ln>
                  <a:noFill/>
                </a:ln>
                <a:solidFill>
                  <a:sysClr val="windowText" lastClr="000000"/>
                </a:solidFill>
                <a:effectLst/>
                <a:uLnTx/>
                <a:uFillTx/>
                <a:latin typeface="Calibri" panose="020F0502020204030204"/>
                <a:ea typeface="+mn-ea"/>
                <a:cs typeface="+mn-cs"/>
              </a:rPr>
              <a:t>th </a:t>
            </a:r>
            <a:r>
              <a:rPr kumimoji="0" lang="en-US" sz="1800" b="1"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generation ELISA</a:t>
            </a:r>
            <a:endParaRPr kumimoji="0" lang="en-US" sz="1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p:txBody>
      </p:sp>
      <p:sp>
        <p:nvSpPr>
          <p:cNvPr id="14" name="Flowchart: Process 13"/>
          <p:cNvSpPr/>
          <p:nvPr/>
        </p:nvSpPr>
        <p:spPr>
          <a:xfrm>
            <a:off x="3329499" y="5306708"/>
            <a:ext cx="1714500" cy="1257631"/>
          </a:xfrm>
          <a:prstGeom prst="flowChartProcess">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smtClean="0">
                <a:ln>
                  <a:noFill/>
                </a:ln>
                <a:solidFill>
                  <a:sysClr val="windowText" lastClr="000000"/>
                </a:solidFill>
                <a:effectLst/>
                <a:uLnTx/>
                <a:uFillTx/>
                <a:latin typeface="Calibri" panose="020F0502020204030204"/>
                <a:ea typeface="+mn-ea"/>
                <a:cs typeface="+mn-cs"/>
              </a:rPr>
              <a:t>A1 +, A2+, A3 –</a:t>
            </a:r>
            <a:endParaRPr kumimoji="0" lang="en-US" sz="1800" b="0" i="0" u="none" strike="noStrike" kern="1200" cap="none" spc="0" normalizeH="0" baseline="0" noProof="0" smtClean="0">
              <a:ln>
                <a:noFill/>
              </a:ln>
              <a:solidFill>
                <a:sysClr val="windowText" lastClr="000000"/>
              </a:solidFill>
              <a:effectLst/>
              <a:uLnTx/>
              <a:uFillTx/>
              <a:latin typeface="Calibri" panose="020F0502020204030204"/>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smtClean="0">
                <a:ln>
                  <a:noFill/>
                </a:ln>
                <a:solidFill>
                  <a:sysClr val="windowText" lastClr="000000"/>
                </a:solidFill>
                <a:effectLst/>
                <a:uLnTx/>
                <a:uFillTx/>
                <a:latin typeface="Calibri" panose="020F0502020204030204"/>
                <a:ea typeface="+mn-ea"/>
                <a:cs typeface="+mn-cs"/>
              </a:rPr>
              <a:t>Repeat 14 days later</a:t>
            </a:r>
            <a:endParaRPr kumimoji="0" lang="en-US" sz="1800" b="0" i="0" u="none" strike="noStrike" kern="1200" cap="none" spc="0" normalizeH="0" baseline="0" noProof="0" smtClean="0">
              <a:ln>
                <a:noFill/>
              </a:ln>
              <a:solidFill>
                <a:sysClr val="windowText" lastClr="000000"/>
              </a:solidFill>
              <a:effectLst/>
              <a:uLnTx/>
              <a:uFillTx/>
              <a:latin typeface="Calibri" panose="020F0502020204030204"/>
              <a:ea typeface="+mn-ea"/>
              <a:cs typeface="+mn-cs"/>
            </a:endParaRPr>
          </a:p>
        </p:txBody>
      </p:sp>
      <p:sp>
        <p:nvSpPr>
          <p:cNvPr id="15" name="Flowchart: Process 14"/>
          <p:cNvSpPr/>
          <p:nvPr/>
        </p:nvSpPr>
        <p:spPr>
          <a:xfrm>
            <a:off x="396240" y="5306708"/>
            <a:ext cx="1714500" cy="1257631"/>
          </a:xfrm>
          <a:prstGeom prst="flowChartProcess">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rPr>
              <a:t>A1 +  A2 +  A3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rPr>
              <a:t>Report Positive</a:t>
            </a:r>
          </a:p>
        </p:txBody>
      </p:sp>
      <p:cxnSp>
        <p:nvCxnSpPr>
          <p:cNvPr id="18" name="Elbow Connector 17"/>
          <p:cNvCxnSpPr>
            <a:stCxn id="2" idx="2"/>
            <a:endCxn id="6" idx="0"/>
          </p:cNvCxnSpPr>
          <p:nvPr/>
        </p:nvCxnSpPr>
        <p:spPr>
          <a:xfrm rot="16200000" flipH="1">
            <a:off x="6493814" y="165403"/>
            <a:ext cx="366091" cy="136050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2" idx="2"/>
            <a:endCxn id="3" idx="0"/>
          </p:cNvCxnSpPr>
          <p:nvPr/>
        </p:nvCxnSpPr>
        <p:spPr>
          <a:xfrm rot="5400000">
            <a:off x="5152694" y="184785"/>
            <a:ext cx="366091" cy="132173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 idx="3"/>
            <a:endCxn id="9" idx="1"/>
          </p:cNvCxnSpPr>
          <p:nvPr/>
        </p:nvCxnSpPr>
        <p:spPr>
          <a:xfrm flipV="1">
            <a:off x="8214360" y="736489"/>
            <a:ext cx="1607820" cy="58939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3" idx="2"/>
            <a:endCxn id="5" idx="0"/>
          </p:cNvCxnSpPr>
          <p:nvPr/>
        </p:nvCxnSpPr>
        <p:spPr>
          <a:xfrm rot="5400000">
            <a:off x="4552785" y="1745145"/>
            <a:ext cx="244171" cy="127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5" idx="2"/>
            <a:endCxn id="7" idx="0"/>
          </p:cNvCxnSpPr>
          <p:nvPr/>
        </p:nvCxnSpPr>
        <p:spPr>
          <a:xfrm rot="16200000" flipH="1">
            <a:off x="5419932" y="1716529"/>
            <a:ext cx="224376" cy="17145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5" idx="2"/>
            <a:endCxn id="8" idx="0"/>
          </p:cNvCxnSpPr>
          <p:nvPr/>
        </p:nvCxnSpPr>
        <p:spPr>
          <a:xfrm rot="5400000">
            <a:off x="3719678" y="1709903"/>
            <a:ext cx="203504" cy="170688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Flowchart: Process 34"/>
          <p:cNvSpPr/>
          <p:nvPr/>
        </p:nvSpPr>
        <p:spPr>
          <a:xfrm>
            <a:off x="9822180" y="4896015"/>
            <a:ext cx="2156460" cy="773266"/>
          </a:xfrm>
          <a:prstGeom prst="flowChartProcess">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A1 -, A2 -</a:t>
            </a:r>
            <a:endPar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Report Negative</a:t>
            </a:r>
            <a:endPar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40" name="Flowchart: Process 39"/>
          <p:cNvSpPr/>
          <p:nvPr/>
        </p:nvSpPr>
        <p:spPr>
          <a:xfrm>
            <a:off x="5554980" y="4268359"/>
            <a:ext cx="1714500" cy="594360"/>
          </a:xfrm>
          <a:prstGeom prst="flowChartProcess">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rPr>
              <a:t>A1 +     A2 +</a:t>
            </a:r>
          </a:p>
        </p:txBody>
      </p:sp>
      <p:cxnSp>
        <p:nvCxnSpPr>
          <p:cNvPr id="43" name="Elbow Connector 42"/>
          <p:cNvCxnSpPr>
            <a:stCxn id="12" idx="3"/>
            <a:endCxn id="13" idx="1"/>
          </p:cNvCxnSpPr>
          <p:nvPr/>
        </p:nvCxnSpPr>
        <p:spPr>
          <a:xfrm flipV="1">
            <a:off x="7246620" y="3314700"/>
            <a:ext cx="2575560" cy="45550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Elbow Connector 44"/>
          <p:cNvCxnSpPr>
            <a:stCxn id="12" idx="3"/>
            <a:endCxn id="35" idx="1"/>
          </p:cNvCxnSpPr>
          <p:nvPr/>
        </p:nvCxnSpPr>
        <p:spPr>
          <a:xfrm>
            <a:off x="7246620" y="3770202"/>
            <a:ext cx="2575560" cy="151244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Elbow Connector 46"/>
          <p:cNvCxnSpPr>
            <a:stCxn id="7" idx="2"/>
            <a:endCxn id="12" idx="0"/>
          </p:cNvCxnSpPr>
          <p:nvPr/>
        </p:nvCxnSpPr>
        <p:spPr>
          <a:xfrm rot="5400000">
            <a:off x="6293023" y="3376674"/>
            <a:ext cx="192695" cy="127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Elbow Connector 48"/>
          <p:cNvCxnSpPr>
            <a:stCxn id="8" idx="2"/>
            <a:endCxn id="11" idx="0"/>
          </p:cNvCxnSpPr>
          <p:nvPr/>
        </p:nvCxnSpPr>
        <p:spPr>
          <a:xfrm rot="5400000">
            <a:off x="2748791" y="3467224"/>
            <a:ext cx="426968" cy="1143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50"/>
          <p:cNvCxnSpPr>
            <a:stCxn id="40" idx="1"/>
            <a:endCxn id="11" idx="3"/>
          </p:cNvCxnSpPr>
          <p:nvPr/>
        </p:nvCxnSpPr>
        <p:spPr>
          <a:xfrm rot="10800000">
            <a:off x="3813810" y="3983603"/>
            <a:ext cx="1741170" cy="58193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a:stCxn id="11" idx="2"/>
            <a:endCxn id="15" idx="0"/>
          </p:cNvCxnSpPr>
          <p:nvPr/>
        </p:nvCxnSpPr>
        <p:spPr>
          <a:xfrm rot="5400000">
            <a:off x="1592063" y="3942210"/>
            <a:ext cx="1025925" cy="170307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Elbow Connector 59"/>
          <p:cNvCxnSpPr>
            <a:stCxn id="11" idx="2"/>
            <a:endCxn id="14" idx="0"/>
          </p:cNvCxnSpPr>
          <p:nvPr/>
        </p:nvCxnSpPr>
        <p:spPr>
          <a:xfrm rot="16200000" flipH="1">
            <a:off x="3058692" y="4178650"/>
            <a:ext cx="1025925" cy="123018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Elbow Connector 62"/>
          <p:cNvCxnSpPr>
            <a:stCxn id="12" idx="2"/>
            <a:endCxn id="40" idx="0"/>
          </p:cNvCxnSpPr>
          <p:nvPr/>
        </p:nvCxnSpPr>
        <p:spPr>
          <a:xfrm rot="16200000" flipH="1">
            <a:off x="6300312" y="4156440"/>
            <a:ext cx="200977" cy="2286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712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circle(in)">
                                      <p:cBhvr>
                                        <p:cTn id="24" dur="20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circle(in)">
                                      <p:cBhvr>
                                        <p:cTn id="34" dur="20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000"/>
                                        <p:tgtEl>
                                          <p:spTgt spid="3"/>
                                        </p:tgtEl>
                                      </p:cBhvr>
                                    </p:animEffect>
                                    <p:anim calcmode="lin" valueType="num">
                                      <p:cBhvr>
                                        <p:cTn id="40" dur="1000" fill="hold"/>
                                        <p:tgtEl>
                                          <p:spTgt spid="3"/>
                                        </p:tgtEl>
                                        <p:attrNameLst>
                                          <p:attrName>ppt_x</p:attrName>
                                        </p:attrNameLst>
                                      </p:cBhvr>
                                      <p:tavLst>
                                        <p:tav tm="0">
                                          <p:val>
                                            <p:strVal val="#ppt_x"/>
                                          </p:val>
                                        </p:tav>
                                        <p:tav tm="100000">
                                          <p:val>
                                            <p:strVal val="#ppt_x"/>
                                          </p:val>
                                        </p:tav>
                                      </p:tavLst>
                                    </p:anim>
                                    <p:anim calcmode="lin" valueType="num">
                                      <p:cBhvr>
                                        <p:cTn id="4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ppt_x"/>
                                          </p:val>
                                        </p:tav>
                                        <p:tav tm="100000">
                                          <p:val>
                                            <p:strVal val="#ppt_x"/>
                                          </p:val>
                                        </p:tav>
                                      </p:tavLst>
                                    </p:anim>
                                    <p:anim calcmode="lin" valueType="num">
                                      <p:cBhvr additive="base">
                                        <p:cTn id="4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1000"/>
                                        <p:tgtEl>
                                          <p:spTgt spid="5"/>
                                        </p:tgtEl>
                                      </p:cBhvr>
                                    </p:animEffect>
                                    <p:anim calcmode="lin" valueType="num">
                                      <p:cBhvr>
                                        <p:cTn id="53" dur="1000" fill="hold"/>
                                        <p:tgtEl>
                                          <p:spTgt spid="5"/>
                                        </p:tgtEl>
                                        <p:attrNameLst>
                                          <p:attrName>ppt_x</p:attrName>
                                        </p:attrNameLst>
                                      </p:cBhvr>
                                      <p:tavLst>
                                        <p:tav tm="0">
                                          <p:val>
                                            <p:strVal val="#ppt_x"/>
                                          </p:val>
                                        </p:tav>
                                        <p:tav tm="100000">
                                          <p:val>
                                            <p:strVal val="#ppt_x"/>
                                          </p:val>
                                        </p:tav>
                                      </p:tavLst>
                                    </p:anim>
                                    <p:anim calcmode="lin" valueType="num">
                                      <p:cBhvr>
                                        <p:cTn id="5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ppt_x"/>
                                          </p:val>
                                        </p:tav>
                                        <p:tav tm="100000">
                                          <p:val>
                                            <p:strVal val="#ppt_x"/>
                                          </p:val>
                                        </p:tav>
                                      </p:tavLst>
                                    </p:anim>
                                    <p:anim calcmode="lin" valueType="num">
                                      <p:cBhvr additive="base">
                                        <p:cTn id="6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barn(inVertical)">
                                      <p:cBhvr>
                                        <p:cTn id="65" dur="500"/>
                                        <p:tgtEl>
                                          <p:spTgt spid="8"/>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fade">
                                      <p:cBhvr>
                                        <p:cTn id="70" dur="1000"/>
                                        <p:tgtEl>
                                          <p:spTgt spid="49"/>
                                        </p:tgtEl>
                                      </p:cBhvr>
                                    </p:animEffect>
                                    <p:anim calcmode="lin" valueType="num">
                                      <p:cBhvr>
                                        <p:cTn id="71" dur="1000" fill="hold"/>
                                        <p:tgtEl>
                                          <p:spTgt spid="49"/>
                                        </p:tgtEl>
                                        <p:attrNameLst>
                                          <p:attrName>ppt_x</p:attrName>
                                        </p:attrNameLst>
                                      </p:cBhvr>
                                      <p:tavLst>
                                        <p:tav tm="0">
                                          <p:val>
                                            <p:strVal val="#ppt_x"/>
                                          </p:val>
                                        </p:tav>
                                        <p:tav tm="100000">
                                          <p:val>
                                            <p:strVal val="#ppt_x"/>
                                          </p:val>
                                        </p:tav>
                                      </p:tavLst>
                                    </p:anim>
                                    <p:anim calcmode="lin" valueType="num">
                                      <p:cBhvr>
                                        <p:cTn id="72"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circle(in)">
                                      <p:cBhvr>
                                        <p:cTn id="77" dur="2000"/>
                                        <p:tgtEl>
                                          <p:spTgt spid="11"/>
                                        </p:tgtEl>
                                      </p:cBhvr>
                                    </p:animEffect>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6" presetClass="entr" presetSubtype="16" fill="hold" grpId="0" nodeType="click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circle(in)">
                                      <p:cBhvr>
                                        <p:cTn id="89" dur="2000"/>
                                        <p:tgtEl>
                                          <p:spTgt spid="15"/>
                                        </p:tgtEl>
                                      </p:cBhvr>
                                    </p:animEffect>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nodeType="clickEffect">
                                  <p:stCondLst>
                                    <p:cond delay="0"/>
                                  </p:stCondLst>
                                  <p:childTnLst>
                                    <p:set>
                                      <p:cBhvr>
                                        <p:cTn id="93" dur="1" fill="hold">
                                          <p:stCondLst>
                                            <p:cond delay="0"/>
                                          </p:stCondLst>
                                        </p:cTn>
                                        <p:tgtEl>
                                          <p:spTgt spid="29"/>
                                        </p:tgtEl>
                                        <p:attrNameLst>
                                          <p:attrName>style.visibility</p:attrName>
                                        </p:attrNameLst>
                                      </p:cBhvr>
                                      <p:to>
                                        <p:strVal val="visible"/>
                                      </p:to>
                                    </p:set>
                                    <p:anim calcmode="lin" valueType="num">
                                      <p:cBhvr additive="base">
                                        <p:cTn id="94" dur="500" fill="hold"/>
                                        <p:tgtEl>
                                          <p:spTgt spid="29"/>
                                        </p:tgtEl>
                                        <p:attrNameLst>
                                          <p:attrName>ppt_x</p:attrName>
                                        </p:attrNameLst>
                                      </p:cBhvr>
                                      <p:tavLst>
                                        <p:tav tm="0">
                                          <p:val>
                                            <p:strVal val="#ppt_x"/>
                                          </p:val>
                                        </p:tav>
                                        <p:tav tm="100000">
                                          <p:val>
                                            <p:strVal val="#ppt_x"/>
                                          </p:val>
                                        </p:tav>
                                      </p:tavLst>
                                    </p:anim>
                                    <p:anim calcmode="lin" valueType="num">
                                      <p:cBhvr additive="base">
                                        <p:cTn id="95"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7"/>
                                        </p:tgtEl>
                                        <p:attrNameLst>
                                          <p:attrName>style.visibility</p:attrName>
                                        </p:attrNameLst>
                                      </p:cBhvr>
                                      <p:to>
                                        <p:strVal val="visible"/>
                                      </p:to>
                                    </p:set>
                                    <p:animEffect transition="in" filter="fade">
                                      <p:cBhvr>
                                        <p:cTn id="100" dur="1000"/>
                                        <p:tgtEl>
                                          <p:spTgt spid="7"/>
                                        </p:tgtEl>
                                      </p:cBhvr>
                                    </p:animEffect>
                                    <p:anim calcmode="lin" valueType="num">
                                      <p:cBhvr>
                                        <p:cTn id="101" dur="1000" fill="hold"/>
                                        <p:tgtEl>
                                          <p:spTgt spid="7"/>
                                        </p:tgtEl>
                                        <p:attrNameLst>
                                          <p:attrName>ppt_x</p:attrName>
                                        </p:attrNameLst>
                                      </p:cBhvr>
                                      <p:tavLst>
                                        <p:tav tm="0">
                                          <p:val>
                                            <p:strVal val="#ppt_x"/>
                                          </p:val>
                                        </p:tav>
                                        <p:tav tm="100000">
                                          <p:val>
                                            <p:strVal val="#ppt_x"/>
                                          </p:val>
                                        </p:tav>
                                      </p:tavLst>
                                    </p:anim>
                                    <p:anim calcmode="lin" valueType="num">
                                      <p:cBhvr>
                                        <p:cTn id="10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additive="base">
                                        <p:cTn id="107" dur="500" fill="hold"/>
                                        <p:tgtEl>
                                          <p:spTgt spid="47"/>
                                        </p:tgtEl>
                                        <p:attrNameLst>
                                          <p:attrName>ppt_x</p:attrName>
                                        </p:attrNameLst>
                                      </p:cBhvr>
                                      <p:tavLst>
                                        <p:tav tm="0">
                                          <p:val>
                                            <p:strVal val="#ppt_x"/>
                                          </p:val>
                                        </p:tav>
                                        <p:tav tm="100000">
                                          <p:val>
                                            <p:strVal val="#ppt_x"/>
                                          </p:val>
                                        </p:tav>
                                      </p:tavLst>
                                    </p:anim>
                                    <p:anim calcmode="lin" valueType="num">
                                      <p:cBhvr additive="base">
                                        <p:cTn id="10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6" presetClass="entr" presetSubtype="16" fill="hold" grpId="0" nodeType="clickEffect">
                                  <p:stCondLst>
                                    <p:cond delay="0"/>
                                  </p:stCondLst>
                                  <p:childTnLst>
                                    <p:set>
                                      <p:cBhvr>
                                        <p:cTn id="112" dur="1" fill="hold">
                                          <p:stCondLst>
                                            <p:cond delay="0"/>
                                          </p:stCondLst>
                                        </p:cTn>
                                        <p:tgtEl>
                                          <p:spTgt spid="12"/>
                                        </p:tgtEl>
                                        <p:attrNameLst>
                                          <p:attrName>style.visibility</p:attrName>
                                        </p:attrNameLst>
                                      </p:cBhvr>
                                      <p:to>
                                        <p:strVal val="visible"/>
                                      </p:to>
                                    </p:set>
                                    <p:animEffect transition="in" filter="circle(in)">
                                      <p:cBhvr>
                                        <p:cTn id="113" dur="2000"/>
                                        <p:tgtEl>
                                          <p:spTgt spid="12"/>
                                        </p:tgtEl>
                                      </p:cBhvr>
                                    </p:animEffect>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nodeType="clickEffect">
                                  <p:stCondLst>
                                    <p:cond delay="0"/>
                                  </p:stCondLst>
                                  <p:childTnLst>
                                    <p:set>
                                      <p:cBhvr>
                                        <p:cTn id="117" dur="1" fill="hold">
                                          <p:stCondLst>
                                            <p:cond delay="0"/>
                                          </p:stCondLst>
                                        </p:cTn>
                                        <p:tgtEl>
                                          <p:spTgt spid="63"/>
                                        </p:tgtEl>
                                        <p:attrNameLst>
                                          <p:attrName>style.visibility</p:attrName>
                                        </p:attrNameLst>
                                      </p:cBhvr>
                                      <p:to>
                                        <p:strVal val="visible"/>
                                      </p:to>
                                    </p:set>
                                    <p:anim calcmode="lin" valueType="num">
                                      <p:cBhvr additive="base">
                                        <p:cTn id="118" dur="500" fill="hold"/>
                                        <p:tgtEl>
                                          <p:spTgt spid="63"/>
                                        </p:tgtEl>
                                        <p:attrNameLst>
                                          <p:attrName>ppt_x</p:attrName>
                                        </p:attrNameLst>
                                      </p:cBhvr>
                                      <p:tavLst>
                                        <p:tav tm="0">
                                          <p:val>
                                            <p:strVal val="#ppt_x"/>
                                          </p:val>
                                        </p:tav>
                                        <p:tav tm="100000">
                                          <p:val>
                                            <p:strVal val="#ppt_x"/>
                                          </p:val>
                                        </p:tav>
                                      </p:tavLst>
                                    </p:anim>
                                    <p:anim calcmode="lin" valueType="num">
                                      <p:cBhvr additive="base">
                                        <p:cTn id="119"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6" presetClass="entr" presetSubtype="16" fill="hold" grpId="0" nodeType="clickEffect">
                                  <p:stCondLst>
                                    <p:cond delay="0"/>
                                  </p:stCondLst>
                                  <p:childTnLst>
                                    <p:set>
                                      <p:cBhvr>
                                        <p:cTn id="123" dur="1" fill="hold">
                                          <p:stCondLst>
                                            <p:cond delay="0"/>
                                          </p:stCondLst>
                                        </p:cTn>
                                        <p:tgtEl>
                                          <p:spTgt spid="40"/>
                                        </p:tgtEl>
                                        <p:attrNameLst>
                                          <p:attrName>style.visibility</p:attrName>
                                        </p:attrNameLst>
                                      </p:cBhvr>
                                      <p:to>
                                        <p:strVal val="visible"/>
                                      </p:to>
                                    </p:set>
                                    <p:animEffect transition="in" filter="circle(in)">
                                      <p:cBhvr>
                                        <p:cTn id="124" dur="2000"/>
                                        <p:tgtEl>
                                          <p:spTgt spid="40"/>
                                        </p:tgtEl>
                                      </p:cBhvr>
                                    </p:animEffect>
                                  </p:childTnLst>
                                </p:cTn>
                              </p:par>
                            </p:childTnLst>
                          </p:cTn>
                        </p:par>
                      </p:childTnLst>
                    </p:cTn>
                  </p:par>
                  <p:par>
                    <p:cTn id="125" fill="hold">
                      <p:stCondLst>
                        <p:cond delay="indefinite"/>
                      </p:stCondLst>
                      <p:childTnLst>
                        <p:par>
                          <p:cTn id="126" fill="hold">
                            <p:stCondLst>
                              <p:cond delay="0"/>
                            </p:stCondLst>
                            <p:childTnLst>
                              <p:par>
                                <p:cTn id="127" presetID="42" presetClass="entr" presetSubtype="0" fill="hold" nodeType="clickEffect">
                                  <p:stCondLst>
                                    <p:cond delay="0"/>
                                  </p:stCondLst>
                                  <p:childTnLst>
                                    <p:set>
                                      <p:cBhvr>
                                        <p:cTn id="128" dur="1" fill="hold">
                                          <p:stCondLst>
                                            <p:cond delay="0"/>
                                          </p:stCondLst>
                                        </p:cTn>
                                        <p:tgtEl>
                                          <p:spTgt spid="51"/>
                                        </p:tgtEl>
                                        <p:attrNameLst>
                                          <p:attrName>style.visibility</p:attrName>
                                        </p:attrNameLst>
                                      </p:cBhvr>
                                      <p:to>
                                        <p:strVal val="visible"/>
                                      </p:to>
                                    </p:set>
                                    <p:animEffect transition="in" filter="fade">
                                      <p:cBhvr>
                                        <p:cTn id="129" dur="1000"/>
                                        <p:tgtEl>
                                          <p:spTgt spid="51"/>
                                        </p:tgtEl>
                                      </p:cBhvr>
                                    </p:animEffect>
                                    <p:anim calcmode="lin" valueType="num">
                                      <p:cBhvr>
                                        <p:cTn id="130" dur="1000" fill="hold"/>
                                        <p:tgtEl>
                                          <p:spTgt spid="51"/>
                                        </p:tgtEl>
                                        <p:attrNameLst>
                                          <p:attrName>ppt_x</p:attrName>
                                        </p:attrNameLst>
                                      </p:cBhvr>
                                      <p:tavLst>
                                        <p:tav tm="0">
                                          <p:val>
                                            <p:strVal val="#ppt_x"/>
                                          </p:val>
                                        </p:tav>
                                        <p:tav tm="100000">
                                          <p:val>
                                            <p:strVal val="#ppt_x"/>
                                          </p:val>
                                        </p:tav>
                                      </p:tavLst>
                                    </p:anim>
                                    <p:anim calcmode="lin" valueType="num">
                                      <p:cBhvr>
                                        <p:cTn id="131"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42" presetClass="entr" presetSubtype="0" fill="hold" nodeType="clickEffect">
                                  <p:stCondLst>
                                    <p:cond delay="0"/>
                                  </p:stCondLst>
                                  <p:childTnLst>
                                    <p:set>
                                      <p:cBhvr>
                                        <p:cTn id="135" dur="1" fill="hold">
                                          <p:stCondLst>
                                            <p:cond delay="0"/>
                                          </p:stCondLst>
                                        </p:cTn>
                                        <p:tgtEl>
                                          <p:spTgt spid="43"/>
                                        </p:tgtEl>
                                        <p:attrNameLst>
                                          <p:attrName>style.visibility</p:attrName>
                                        </p:attrNameLst>
                                      </p:cBhvr>
                                      <p:to>
                                        <p:strVal val="visible"/>
                                      </p:to>
                                    </p:set>
                                    <p:animEffect transition="in" filter="fade">
                                      <p:cBhvr>
                                        <p:cTn id="136" dur="1000"/>
                                        <p:tgtEl>
                                          <p:spTgt spid="43"/>
                                        </p:tgtEl>
                                      </p:cBhvr>
                                    </p:animEffect>
                                    <p:anim calcmode="lin" valueType="num">
                                      <p:cBhvr>
                                        <p:cTn id="137" dur="1000" fill="hold"/>
                                        <p:tgtEl>
                                          <p:spTgt spid="43"/>
                                        </p:tgtEl>
                                        <p:attrNameLst>
                                          <p:attrName>ppt_x</p:attrName>
                                        </p:attrNameLst>
                                      </p:cBhvr>
                                      <p:tavLst>
                                        <p:tav tm="0">
                                          <p:val>
                                            <p:strVal val="#ppt_x"/>
                                          </p:val>
                                        </p:tav>
                                        <p:tav tm="100000">
                                          <p:val>
                                            <p:strVal val="#ppt_x"/>
                                          </p:val>
                                        </p:tav>
                                      </p:tavLst>
                                    </p:anim>
                                    <p:anim calcmode="lin" valueType="num">
                                      <p:cBhvr>
                                        <p:cTn id="13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6" presetClass="entr" presetSubtype="16" fill="hold" grpId="0" nodeType="clickEffect">
                                  <p:stCondLst>
                                    <p:cond delay="0"/>
                                  </p:stCondLst>
                                  <p:childTnLst>
                                    <p:set>
                                      <p:cBhvr>
                                        <p:cTn id="142" dur="1" fill="hold">
                                          <p:stCondLst>
                                            <p:cond delay="0"/>
                                          </p:stCondLst>
                                        </p:cTn>
                                        <p:tgtEl>
                                          <p:spTgt spid="13"/>
                                        </p:tgtEl>
                                        <p:attrNameLst>
                                          <p:attrName>style.visibility</p:attrName>
                                        </p:attrNameLst>
                                      </p:cBhvr>
                                      <p:to>
                                        <p:strVal val="visible"/>
                                      </p:to>
                                    </p:set>
                                    <p:animEffect transition="in" filter="circle(in)">
                                      <p:cBhvr>
                                        <p:cTn id="143" dur="2000"/>
                                        <p:tgtEl>
                                          <p:spTgt spid="13"/>
                                        </p:tgtEl>
                                      </p:cBhvr>
                                    </p:animEffect>
                                  </p:childTnLst>
                                </p:cTn>
                              </p:par>
                            </p:childTnLst>
                          </p:cTn>
                        </p:par>
                      </p:childTnLst>
                    </p:cTn>
                  </p:par>
                  <p:par>
                    <p:cTn id="144" fill="hold">
                      <p:stCondLst>
                        <p:cond delay="indefinite"/>
                      </p:stCondLst>
                      <p:childTnLst>
                        <p:par>
                          <p:cTn id="145" fill="hold">
                            <p:stCondLst>
                              <p:cond delay="0"/>
                            </p:stCondLst>
                            <p:childTnLst>
                              <p:par>
                                <p:cTn id="146" presetID="42" presetClass="entr" presetSubtype="0" fill="hold" nodeType="clickEffect">
                                  <p:stCondLst>
                                    <p:cond delay="0"/>
                                  </p:stCondLst>
                                  <p:childTnLst>
                                    <p:set>
                                      <p:cBhvr>
                                        <p:cTn id="147" dur="1" fill="hold">
                                          <p:stCondLst>
                                            <p:cond delay="0"/>
                                          </p:stCondLst>
                                        </p:cTn>
                                        <p:tgtEl>
                                          <p:spTgt spid="45"/>
                                        </p:tgtEl>
                                        <p:attrNameLst>
                                          <p:attrName>style.visibility</p:attrName>
                                        </p:attrNameLst>
                                      </p:cBhvr>
                                      <p:to>
                                        <p:strVal val="visible"/>
                                      </p:to>
                                    </p:set>
                                    <p:animEffect transition="in" filter="fade">
                                      <p:cBhvr>
                                        <p:cTn id="148" dur="1000"/>
                                        <p:tgtEl>
                                          <p:spTgt spid="45"/>
                                        </p:tgtEl>
                                      </p:cBhvr>
                                    </p:animEffect>
                                    <p:anim calcmode="lin" valueType="num">
                                      <p:cBhvr>
                                        <p:cTn id="149" dur="1000" fill="hold"/>
                                        <p:tgtEl>
                                          <p:spTgt spid="45"/>
                                        </p:tgtEl>
                                        <p:attrNameLst>
                                          <p:attrName>ppt_x</p:attrName>
                                        </p:attrNameLst>
                                      </p:cBhvr>
                                      <p:tavLst>
                                        <p:tav tm="0">
                                          <p:val>
                                            <p:strVal val="#ppt_x"/>
                                          </p:val>
                                        </p:tav>
                                        <p:tav tm="100000">
                                          <p:val>
                                            <p:strVal val="#ppt_x"/>
                                          </p:val>
                                        </p:tav>
                                      </p:tavLst>
                                    </p:anim>
                                    <p:anim calcmode="lin" valueType="num">
                                      <p:cBhvr>
                                        <p:cTn id="150"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6" presetClass="entr" presetSubtype="16" fill="hold" grpId="0" nodeType="clickEffect">
                                  <p:stCondLst>
                                    <p:cond delay="0"/>
                                  </p:stCondLst>
                                  <p:childTnLst>
                                    <p:set>
                                      <p:cBhvr>
                                        <p:cTn id="154" dur="1" fill="hold">
                                          <p:stCondLst>
                                            <p:cond delay="0"/>
                                          </p:stCondLst>
                                        </p:cTn>
                                        <p:tgtEl>
                                          <p:spTgt spid="35"/>
                                        </p:tgtEl>
                                        <p:attrNameLst>
                                          <p:attrName>style.visibility</p:attrName>
                                        </p:attrNameLst>
                                      </p:cBhvr>
                                      <p:to>
                                        <p:strVal val="visible"/>
                                      </p:to>
                                    </p:set>
                                    <p:animEffect transition="in" filter="circle(in)">
                                      <p:cBhvr>
                                        <p:cTn id="155" dur="2000"/>
                                        <p:tgtEl>
                                          <p:spTgt spid="35"/>
                                        </p:tgtEl>
                                      </p:cBhvr>
                                    </p:animEffect>
                                  </p:childTnLst>
                                </p:cTn>
                              </p:par>
                            </p:childTnLst>
                          </p:cTn>
                        </p:par>
                      </p:childTnLst>
                    </p:cTn>
                  </p:par>
                  <p:par>
                    <p:cTn id="156" fill="hold">
                      <p:stCondLst>
                        <p:cond delay="indefinite"/>
                      </p:stCondLst>
                      <p:childTnLst>
                        <p:par>
                          <p:cTn id="157" fill="hold">
                            <p:stCondLst>
                              <p:cond delay="0"/>
                            </p:stCondLst>
                            <p:childTnLst>
                              <p:par>
                                <p:cTn id="158" presetID="42" presetClass="entr" presetSubtype="0" fill="hold" nodeType="clickEffect">
                                  <p:stCondLst>
                                    <p:cond delay="0"/>
                                  </p:stCondLst>
                                  <p:childTnLst>
                                    <p:set>
                                      <p:cBhvr>
                                        <p:cTn id="159" dur="1" fill="hold">
                                          <p:stCondLst>
                                            <p:cond delay="0"/>
                                          </p:stCondLst>
                                        </p:cTn>
                                        <p:tgtEl>
                                          <p:spTgt spid="60"/>
                                        </p:tgtEl>
                                        <p:attrNameLst>
                                          <p:attrName>style.visibility</p:attrName>
                                        </p:attrNameLst>
                                      </p:cBhvr>
                                      <p:to>
                                        <p:strVal val="visible"/>
                                      </p:to>
                                    </p:set>
                                    <p:animEffect transition="in" filter="fade">
                                      <p:cBhvr>
                                        <p:cTn id="160" dur="1000"/>
                                        <p:tgtEl>
                                          <p:spTgt spid="60"/>
                                        </p:tgtEl>
                                      </p:cBhvr>
                                    </p:animEffect>
                                    <p:anim calcmode="lin" valueType="num">
                                      <p:cBhvr>
                                        <p:cTn id="161" dur="1000" fill="hold"/>
                                        <p:tgtEl>
                                          <p:spTgt spid="60"/>
                                        </p:tgtEl>
                                        <p:attrNameLst>
                                          <p:attrName>ppt_x</p:attrName>
                                        </p:attrNameLst>
                                      </p:cBhvr>
                                      <p:tavLst>
                                        <p:tav tm="0">
                                          <p:val>
                                            <p:strVal val="#ppt_x"/>
                                          </p:val>
                                        </p:tav>
                                        <p:tav tm="100000">
                                          <p:val>
                                            <p:strVal val="#ppt_x"/>
                                          </p:val>
                                        </p:tav>
                                      </p:tavLst>
                                    </p:anim>
                                    <p:anim calcmode="lin" valueType="num">
                                      <p:cBhvr>
                                        <p:cTn id="16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6" presetClass="entr" presetSubtype="16" fill="hold" grpId="0" nodeType="clickEffect">
                                  <p:stCondLst>
                                    <p:cond delay="0"/>
                                  </p:stCondLst>
                                  <p:childTnLst>
                                    <p:set>
                                      <p:cBhvr>
                                        <p:cTn id="166" dur="1" fill="hold">
                                          <p:stCondLst>
                                            <p:cond delay="0"/>
                                          </p:stCondLst>
                                        </p:cTn>
                                        <p:tgtEl>
                                          <p:spTgt spid="14"/>
                                        </p:tgtEl>
                                        <p:attrNameLst>
                                          <p:attrName>style.visibility</p:attrName>
                                        </p:attrNameLst>
                                      </p:cBhvr>
                                      <p:to>
                                        <p:strVal val="visible"/>
                                      </p:to>
                                    </p:set>
                                    <p:animEffect transition="in" filter="circle(in)">
                                      <p:cBhvr>
                                        <p:cTn id="16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P spid="8" grpId="0" animBg="1"/>
      <p:bldP spid="9" grpId="0" animBg="1"/>
      <p:bldP spid="11" grpId="0" animBg="1"/>
      <p:bldP spid="12" grpId="0" animBg="1"/>
      <p:bldP spid="13" grpId="0" animBg="1"/>
      <p:bldP spid="14" grpId="0" animBg="1"/>
      <p:bldP spid="15" grpId="0" animBg="1"/>
      <p:bldP spid="35"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795340"/>
          </a:xfrm>
        </p:spPr>
        <p:txBody>
          <a:bodyPr>
            <a:normAutofit/>
          </a:bodyPr>
          <a:lstStyle/>
          <a:p>
            <a:pPr algn="r" rtl="1"/>
            <a:r>
              <a:rPr lang="fa-IR" sz="3200" b="1" dirty="0">
                <a:cs typeface="2  Titr" panose="00000700000000000000" pitchFamily="2" charset="-78"/>
              </a:rPr>
              <a:t>رویکردهای موجود برای </a:t>
            </a:r>
            <a:r>
              <a:rPr lang="fa-IR" sz="3200" b="1" dirty="0" smtClean="0">
                <a:cs typeface="2  Titr" panose="00000700000000000000" pitchFamily="2" charset="-78"/>
              </a:rPr>
              <a:t>انجام </a:t>
            </a:r>
            <a:r>
              <a:rPr lang="fa-IR" sz="3200" b="1" dirty="0">
                <a:cs typeface="2  Titr" panose="00000700000000000000" pitchFamily="2" charset="-78"/>
              </a:rPr>
              <a:t>آزمایش در مراکز بهداشتی و درمانی</a:t>
            </a:r>
            <a:endParaRPr lang="en-US" sz="3200" dirty="0">
              <a:cs typeface="2  Titr" panose="00000700000000000000" pitchFamily="2" charset="-78"/>
            </a:endParaRPr>
          </a:p>
        </p:txBody>
      </p:sp>
      <p:sp>
        <p:nvSpPr>
          <p:cNvPr id="3" name="Content Placeholder 2"/>
          <p:cNvSpPr>
            <a:spLocks noGrp="1"/>
          </p:cNvSpPr>
          <p:nvPr>
            <p:ph idx="1"/>
          </p:nvPr>
        </p:nvSpPr>
        <p:spPr>
          <a:xfrm>
            <a:off x="581192" y="2460396"/>
            <a:ext cx="11029615" cy="3678303"/>
          </a:xfrm>
        </p:spPr>
        <p:txBody>
          <a:bodyPr vert="horz" lIns="91440" tIns="45720" rIns="91440" bIns="45720" rtlCol="0" anchor="ctr">
            <a:normAutofit/>
          </a:bodyPr>
          <a:lstStyle/>
          <a:p>
            <a:pPr algn="r" rtl="1"/>
            <a:r>
              <a:rPr lang="fa-IR" sz="4000" dirty="0">
                <a:solidFill>
                  <a:schemeClr val="accent1">
                    <a:lumMod val="50000"/>
                  </a:schemeClr>
                </a:solidFill>
                <a:cs typeface="B Nazanin" panose="00000400000000000000" pitchFamily="2" charset="-78"/>
              </a:rPr>
              <a:t>رویکرد درخواست مُراجع </a:t>
            </a:r>
            <a:r>
              <a:rPr lang="en-US" sz="4000" dirty="0">
                <a:solidFill>
                  <a:schemeClr val="accent1">
                    <a:lumMod val="50000"/>
                  </a:schemeClr>
                </a:solidFill>
                <a:cs typeface="B Nazanin" panose="00000400000000000000" pitchFamily="2" charset="-78"/>
              </a:rPr>
              <a:t>Client initiated testing and counseling (CITC)</a:t>
            </a:r>
            <a:endParaRPr lang="fa-IR" sz="4000" dirty="0">
              <a:solidFill>
                <a:schemeClr val="accent1">
                  <a:lumMod val="50000"/>
                </a:schemeClr>
              </a:solidFill>
              <a:cs typeface="B Nazanin" panose="00000400000000000000" pitchFamily="2" charset="-78"/>
            </a:endParaRPr>
          </a:p>
          <a:p>
            <a:pPr algn="r" rtl="1"/>
            <a:r>
              <a:rPr lang="fa-IR" sz="4000" dirty="0">
                <a:solidFill>
                  <a:schemeClr val="accent1">
                    <a:lumMod val="50000"/>
                  </a:schemeClr>
                </a:solidFill>
                <a:cs typeface="B Nazanin" panose="00000400000000000000" pitchFamily="2" charset="-78"/>
              </a:rPr>
              <a:t>رویکرد پیشنهاد درمانگر ( </a:t>
            </a:r>
            <a:r>
              <a:rPr lang="en-US" sz="4000" dirty="0">
                <a:solidFill>
                  <a:schemeClr val="accent1">
                    <a:lumMod val="50000"/>
                  </a:schemeClr>
                </a:solidFill>
                <a:cs typeface="B Nazanin" panose="00000400000000000000" pitchFamily="2" charset="-78"/>
              </a:rPr>
              <a:t>PITC</a:t>
            </a:r>
            <a:r>
              <a:rPr lang="fa-IR" sz="4000" dirty="0">
                <a:solidFill>
                  <a:schemeClr val="accent1">
                    <a:lumMod val="50000"/>
                  </a:schemeClr>
                </a:solidFill>
                <a:cs typeface="B Nazanin" panose="00000400000000000000" pitchFamily="2" charset="-78"/>
              </a:rPr>
              <a:t> ) </a:t>
            </a:r>
            <a:r>
              <a:rPr lang="en-US" sz="4000" dirty="0">
                <a:solidFill>
                  <a:schemeClr val="accent1">
                    <a:lumMod val="50000"/>
                  </a:schemeClr>
                </a:solidFill>
                <a:cs typeface="B Nazanin" panose="00000400000000000000" pitchFamily="2" charset="-78"/>
              </a:rPr>
              <a:t>Provider-initiated testing and counseling</a:t>
            </a:r>
          </a:p>
          <a:p>
            <a:pPr algn="r" rtl="1"/>
            <a:endParaRPr lang="en-US" sz="4000" dirty="0">
              <a:solidFill>
                <a:schemeClr val="accent1">
                  <a:lumMod val="50000"/>
                </a:schemeClr>
              </a:solidFill>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30FF0F21-5972-47C3-A58F-EFECA81B9517}" type="slidenum">
              <a:rPr lang="en-US" smtClean="0"/>
              <a:t>3</a:t>
            </a:fld>
            <a:endParaRPr lang="en-US"/>
          </a:p>
        </p:txBody>
      </p:sp>
    </p:spTree>
    <p:extLst>
      <p:ext uri="{BB962C8B-B14F-4D97-AF65-F5344CB8AC3E}">
        <p14:creationId xmlns:p14="http://schemas.microsoft.com/office/powerpoint/2010/main" val="42732282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2909"/>
            <a:ext cx="10515600" cy="880579"/>
          </a:xfrm>
        </p:spPr>
        <p:txBody>
          <a:bodyPr vert="horz" lIns="91440" tIns="45720" rIns="91440" bIns="45720" rtlCol="0" anchor="ctr">
            <a:normAutofit/>
          </a:bodyPr>
          <a:lstStyle/>
          <a:p>
            <a:pPr algn="r" rtl="1"/>
            <a:r>
              <a:rPr lang="fa-IR" sz="4000" b="1" dirty="0">
                <a:cs typeface="2  Titr" panose="00000700000000000000" pitchFamily="2" charset="-78"/>
              </a:rPr>
              <a:t>خود-آزمون </a:t>
            </a:r>
            <a:r>
              <a:rPr lang="en-US" sz="4000" b="1" dirty="0">
                <a:cs typeface="2  Titr" panose="00000700000000000000" pitchFamily="2" charset="-78"/>
              </a:rPr>
              <a:t>HIV</a:t>
            </a:r>
          </a:p>
        </p:txBody>
      </p:sp>
      <p:sp>
        <p:nvSpPr>
          <p:cNvPr id="3" name="Content Placeholder 2"/>
          <p:cNvSpPr>
            <a:spLocks noGrp="1"/>
          </p:cNvSpPr>
          <p:nvPr>
            <p:ph idx="1"/>
          </p:nvPr>
        </p:nvSpPr>
        <p:spPr>
          <a:xfrm>
            <a:off x="838200" y="1961321"/>
            <a:ext cx="10515600" cy="4717774"/>
          </a:xfrm>
        </p:spPr>
        <p:txBody>
          <a:bodyPr vert="horz" lIns="91440" tIns="45720" rIns="91440" bIns="45720" rtlCol="0">
            <a:normAutofit fontScale="85000" lnSpcReduction="20000"/>
          </a:bodyPr>
          <a:lstStyle/>
          <a:p>
            <a:pPr algn="just" rtl="1"/>
            <a:r>
              <a:rPr lang="fa-IR" sz="3200" dirty="0">
                <a:solidFill>
                  <a:schemeClr val="accent1">
                    <a:lumMod val="50000"/>
                  </a:schemeClr>
                </a:solidFill>
                <a:cs typeface="B Nazanin" panose="00000400000000000000" pitchFamily="2" charset="-78"/>
              </a:rPr>
              <a:t>“خود آزمون </a:t>
            </a:r>
            <a:r>
              <a:rPr lang="en-US" sz="3200" dirty="0">
                <a:solidFill>
                  <a:schemeClr val="accent1">
                    <a:lumMod val="50000"/>
                  </a:schemeClr>
                </a:solidFill>
                <a:cs typeface="B Nazanin" panose="00000400000000000000" pitchFamily="2" charset="-78"/>
              </a:rPr>
              <a:t>HIV</a:t>
            </a:r>
            <a:r>
              <a:rPr lang="fa-IR" sz="3200" dirty="0">
                <a:solidFill>
                  <a:schemeClr val="accent1">
                    <a:lumMod val="50000"/>
                  </a:schemeClr>
                </a:solidFill>
                <a:cs typeface="B Nazanin" panose="00000400000000000000" pitchFamily="2" charset="-78"/>
              </a:rPr>
              <a:t>”  بعنوان یک روش قابل قبول برای انجام تست </a:t>
            </a:r>
            <a:r>
              <a:rPr lang="en-US" sz="3200" dirty="0">
                <a:solidFill>
                  <a:schemeClr val="accent1">
                    <a:lumMod val="50000"/>
                  </a:schemeClr>
                </a:solidFill>
                <a:cs typeface="B Nazanin" panose="00000400000000000000" pitchFamily="2" charset="-78"/>
              </a:rPr>
              <a:t>HIV</a:t>
            </a:r>
            <a:r>
              <a:rPr lang="fa-IR" sz="3200" dirty="0">
                <a:solidFill>
                  <a:schemeClr val="accent1">
                    <a:lumMod val="50000"/>
                  </a:schemeClr>
                </a:solidFill>
                <a:cs typeface="B Nazanin" panose="00000400000000000000" pitchFamily="2" charset="-78"/>
              </a:rPr>
              <a:t> و در جهت رسیدن به اهداف 90 </a:t>
            </a:r>
            <a:r>
              <a:rPr lang="en-US" sz="3200" dirty="0">
                <a:solidFill>
                  <a:schemeClr val="accent1">
                    <a:lumMod val="50000"/>
                  </a:schemeClr>
                </a:solidFill>
                <a:cs typeface="B Nazanin" panose="00000400000000000000" pitchFamily="2" charset="-78"/>
              </a:rPr>
              <a:t>-</a:t>
            </a:r>
            <a:r>
              <a:rPr lang="fa-IR" sz="3200" dirty="0">
                <a:solidFill>
                  <a:schemeClr val="accent1">
                    <a:lumMod val="50000"/>
                  </a:schemeClr>
                </a:solidFill>
                <a:cs typeface="B Nazanin" panose="00000400000000000000" pitchFamily="2" charset="-78"/>
              </a:rPr>
              <a:t>90 90</a:t>
            </a:r>
            <a:r>
              <a:rPr lang="en-US" sz="3200" dirty="0">
                <a:solidFill>
                  <a:schemeClr val="accent1">
                    <a:lumMod val="50000"/>
                  </a:schemeClr>
                </a:solidFill>
                <a:cs typeface="B Nazanin" panose="00000400000000000000" pitchFamily="2" charset="-78"/>
              </a:rPr>
              <a:t>-</a:t>
            </a:r>
            <a:r>
              <a:rPr lang="fa-IR" sz="3200" dirty="0">
                <a:solidFill>
                  <a:schemeClr val="accent1">
                    <a:lumMod val="50000"/>
                  </a:schemeClr>
                </a:solidFill>
                <a:cs typeface="B Nazanin" panose="00000400000000000000" pitchFamily="2" charset="-78"/>
              </a:rPr>
              <a:t> ، در کنار روش های قبلی تست </a:t>
            </a:r>
            <a:r>
              <a:rPr lang="en-US" sz="3200" dirty="0">
                <a:solidFill>
                  <a:schemeClr val="accent1">
                    <a:lumMod val="50000"/>
                  </a:schemeClr>
                </a:solidFill>
                <a:cs typeface="B Nazanin" panose="00000400000000000000" pitchFamily="2" charset="-78"/>
              </a:rPr>
              <a:t>HIV</a:t>
            </a:r>
            <a:r>
              <a:rPr lang="fa-IR" sz="3200" dirty="0">
                <a:solidFill>
                  <a:schemeClr val="accent1">
                    <a:lumMod val="50000"/>
                  </a:schemeClr>
                </a:solidFill>
                <a:cs typeface="B Nazanin" panose="00000400000000000000" pitchFamily="2" charset="-78"/>
              </a:rPr>
              <a:t> می باشد، </a:t>
            </a:r>
            <a:endParaRPr lang="en-US" sz="3200" dirty="0" smtClean="0">
              <a:solidFill>
                <a:schemeClr val="accent1">
                  <a:lumMod val="50000"/>
                </a:schemeClr>
              </a:solidFill>
              <a:cs typeface="B Nazanin" panose="00000400000000000000" pitchFamily="2" charset="-78"/>
            </a:endParaRPr>
          </a:p>
          <a:p>
            <a:pPr algn="just" rtl="1"/>
            <a:endParaRPr lang="en-US" sz="3200" dirty="0">
              <a:solidFill>
                <a:schemeClr val="accent1">
                  <a:lumMod val="50000"/>
                </a:schemeClr>
              </a:solidFill>
              <a:cs typeface="B Nazanin" panose="00000400000000000000" pitchFamily="2" charset="-78"/>
            </a:endParaRPr>
          </a:p>
          <a:p>
            <a:pPr algn="just" rtl="1"/>
            <a:r>
              <a:rPr lang="fa-IR" sz="3200" dirty="0">
                <a:solidFill>
                  <a:schemeClr val="accent1">
                    <a:lumMod val="50000"/>
                  </a:schemeClr>
                </a:solidFill>
                <a:cs typeface="B Nazanin" panose="00000400000000000000" pitchFamily="2" charset="-78"/>
              </a:rPr>
              <a:t>برای رسیدن به اهداف کنترل اپیدمی </a:t>
            </a:r>
            <a:r>
              <a:rPr lang="en-US" sz="3200" dirty="0">
                <a:solidFill>
                  <a:schemeClr val="accent1">
                    <a:lumMod val="50000"/>
                  </a:schemeClr>
                </a:solidFill>
                <a:cs typeface="B Nazanin" panose="00000400000000000000" pitchFamily="2" charset="-78"/>
              </a:rPr>
              <a:t>HIV</a:t>
            </a:r>
            <a:r>
              <a:rPr lang="fa-IR" sz="3200" dirty="0">
                <a:solidFill>
                  <a:schemeClr val="accent1">
                    <a:lumMod val="50000"/>
                  </a:schemeClr>
                </a:solidFill>
                <a:cs typeface="B Nazanin" panose="00000400000000000000" pitchFamily="2" charset="-78"/>
              </a:rPr>
              <a:t> در کشور باید تقاضای منطقی در افراد ایجاد شود تا خود برای انجام تست </a:t>
            </a:r>
            <a:r>
              <a:rPr lang="en-US" sz="3200" dirty="0">
                <a:solidFill>
                  <a:schemeClr val="accent1">
                    <a:lumMod val="50000"/>
                  </a:schemeClr>
                </a:solidFill>
                <a:cs typeface="B Nazanin" panose="00000400000000000000" pitchFamily="2" charset="-78"/>
              </a:rPr>
              <a:t>HIV</a:t>
            </a:r>
            <a:r>
              <a:rPr lang="fa-IR" sz="3200" dirty="0">
                <a:solidFill>
                  <a:schemeClr val="accent1">
                    <a:lumMod val="50000"/>
                  </a:schemeClr>
                </a:solidFill>
                <a:cs typeface="B Nazanin" panose="00000400000000000000" pitchFamily="2" charset="-78"/>
              </a:rPr>
              <a:t> داوطلب شده و خدمات تست و مشاوره </a:t>
            </a:r>
            <a:r>
              <a:rPr lang="en-US" sz="3200" dirty="0">
                <a:solidFill>
                  <a:schemeClr val="accent1">
                    <a:lumMod val="50000"/>
                  </a:schemeClr>
                </a:solidFill>
                <a:cs typeface="B Nazanin" panose="00000400000000000000" pitchFamily="2" charset="-78"/>
              </a:rPr>
              <a:t>HIV</a:t>
            </a:r>
            <a:r>
              <a:rPr lang="fa-IR" sz="3200" dirty="0">
                <a:solidFill>
                  <a:schemeClr val="accent1">
                    <a:lumMod val="50000"/>
                  </a:schemeClr>
                </a:solidFill>
                <a:cs typeface="B Nazanin" panose="00000400000000000000" pitchFamily="2" charset="-78"/>
              </a:rPr>
              <a:t> را بپذیرند. </a:t>
            </a:r>
            <a:endParaRPr lang="en-US" sz="3200" dirty="0" smtClean="0">
              <a:solidFill>
                <a:schemeClr val="accent1">
                  <a:lumMod val="50000"/>
                </a:schemeClr>
              </a:solidFill>
              <a:cs typeface="B Nazanin" panose="00000400000000000000" pitchFamily="2" charset="-78"/>
            </a:endParaRPr>
          </a:p>
          <a:p>
            <a:pPr algn="just" rtl="1"/>
            <a:endParaRPr lang="en-US" sz="3200" dirty="0">
              <a:solidFill>
                <a:schemeClr val="accent1">
                  <a:lumMod val="50000"/>
                </a:schemeClr>
              </a:solidFill>
              <a:cs typeface="B Nazanin" panose="00000400000000000000" pitchFamily="2" charset="-78"/>
            </a:endParaRPr>
          </a:p>
          <a:p>
            <a:pPr algn="just" rtl="1"/>
            <a:r>
              <a:rPr lang="fa-IR" sz="3200" dirty="0">
                <a:solidFill>
                  <a:schemeClr val="accent1">
                    <a:lumMod val="50000"/>
                  </a:schemeClr>
                </a:solidFill>
                <a:cs typeface="B Nazanin" panose="00000400000000000000" pitchFamily="2" charset="-78"/>
              </a:rPr>
              <a:t>فراهم آوردن شرایط مناسب برای انجام تست </a:t>
            </a:r>
            <a:r>
              <a:rPr lang="en-US" sz="3200" dirty="0">
                <a:solidFill>
                  <a:schemeClr val="accent1">
                    <a:lumMod val="50000"/>
                  </a:schemeClr>
                </a:solidFill>
                <a:cs typeface="B Nazanin" panose="00000400000000000000" pitchFamily="2" charset="-78"/>
              </a:rPr>
              <a:t>HIV</a:t>
            </a:r>
            <a:r>
              <a:rPr lang="fa-IR" sz="3200" dirty="0">
                <a:solidFill>
                  <a:schemeClr val="accent1">
                    <a:lumMod val="50000"/>
                  </a:schemeClr>
                </a:solidFill>
                <a:cs typeface="B Nazanin" panose="00000400000000000000" pitchFamily="2" charset="-78"/>
              </a:rPr>
              <a:t> و دسترسی به آن اهمیت بسیاری دارد و این موضوع در بین گروه هایی که بدلایل مختلف بیشتر در معرض استیگما قرار دارند و تمایلی به مراجعه برای تست </a:t>
            </a:r>
            <a:r>
              <a:rPr lang="en-US" sz="3200" dirty="0">
                <a:solidFill>
                  <a:schemeClr val="accent1">
                    <a:lumMod val="50000"/>
                  </a:schemeClr>
                </a:solidFill>
                <a:cs typeface="B Nazanin" panose="00000400000000000000" pitchFamily="2" charset="-78"/>
              </a:rPr>
              <a:t>HIV</a:t>
            </a:r>
            <a:r>
              <a:rPr lang="fa-IR" sz="3200" dirty="0">
                <a:solidFill>
                  <a:schemeClr val="accent1">
                    <a:lumMod val="50000"/>
                  </a:schemeClr>
                </a:solidFill>
                <a:cs typeface="B Nazanin" panose="00000400000000000000" pitchFamily="2" charset="-78"/>
              </a:rPr>
              <a:t> </a:t>
            </a:r>
            <a:r>
              <a:rPr lang="fa-IR" sz="3200" dirty="0" smtClean="0">
                <a:solidFill>
                  <a:schemeClr val="accent1">
                    <a:lumMod val="50000"/>
                  </a:schemeClr>
                </a:solidFill>
                <a:cs typeface="B Nazanin" panose="00000400000000000000" pitchFamily="2" charset="-78"/>
              </a:rPr>
              <a:t>ندارند، </a:t>
            </a:r>
            <a:r>
              <a:rPr lang="fa-IR" sz="3200" dirty="0">
                <a:solidFill>
                  <a:schemeClr val="accent1">
                    <a:lumMod val="50000"/>
                  </a:schemeClr>
                </a:solidFill>
                <a:cs typeface="B Nazanin" panose="00000400000000000000" pitchFamily="2" charset="-78"/>
              </a:rPr>
              <a:t>اهمیت بیشتری دارد. از این رو لازم است شرایطی فراهم شود که افرادی که بعنوان موتور پیشبرنده ولی مخفی </a:t>
            </a:r>
            <a:r>
              <a:rPr lang="en-US" sz="3200" dirty="0">
                <a:solidFill>
                  <a:schemeClr val="accent1">
                    <a:lumMod val="50000"/>
                  </a:schemeClr>
                </a:solidFill>
                <a:cs typeface="B Nazanin" panose="00000400000000000000" pitchFamily="2" charset="-78"/>
              </a:rPr>
              <a:t>HIV</a:t>
            </a:r>
            <a:r>
              <a:rPr lang="fa-IR" sz="3200" dirty="0">
                <a:solidFill>
                  <a:schemeClr val="accent1">
                    <a:lumMod val="50000"/>
                  </a:schemeClr>
                </a:solidFill>
                <a:cs typeface="B Nazanin" panose="00000400000000000000" pitchFamily="2" charset="-78"/>
              </a:rPr>
              <a:t> در جامعه محسوب می شوند، آزادانه و به دور از ترس و استیگما، دسترسی به تست </a:t>
            </a:r>
            <a:r>
              <a:rPr lang="en-US" sz="3200" dirty="0">
                <a:solidFill>
                  <a:schemeClr val="accent1">
                    <a:lumMod val="50000"/>
                  </a:schemeClr>
                </a:solidFill>
                <a:cs typeface="B Nazanin" panose="00000400000000000000" pitchFamily="2" charset="-78"/>
              </a:rPr>
              <a:t>HIV</a:t>
            </a:r>
            <a:r>
              <a:rPr lang="fa-IR" sz="3200" dirty="0">
                <a:solidFill>
                  <a:schemeClr val="accent1">
                    <a:lumMod val="50000"/>
                  </a:schemeClr>
                </a:solidFill>
                <a:cs typeface="B Nazanin" panose="00000400000000000000" pitchFamily="2" charset="-78"/>
              </a:rPr>
              <a:t> داشته و به سیستم خدمات پیشگیرانه، مراقبت و درمان </a:t>
            </a:r>
            <a:r>
              <a:rPr lang="en-US" sz="3200" dirty="0">
                <a:solidFill>
                  <a:schemeClr val="accent1">
                    <a:lumMod val="50000"/>
                  </a:schemeClr>
                </a:solidFill>
                <a:cs typeface="B Nazanin" panose="00000400000000000000" pitchFamily="2" charset="-78"/>
              </a:rPr>
              <a:t>HIV</a:t>
            </a:r>
            <a:r>
              <a:rPr lang="fa-IR" sz="3200" dirty="0">
                <a:solidFill>
                  <a:schemeClr val="accent1">
                    <a:lumMod val="50000"/>
                  </a:schemeClr>
                </a:solidFill>
                <a:cs typeface="B Nazanin" panose="00000400000000000000" pitchFamily="2" charset="-78"/>
              </a:rPr>
              <a:t> متصل شوند</a:t>
            </a:r>
            <a:r>
              <a:rPr lang="fa-IR" sz="3200" dirty="0" smtClean="0">
                <a:solidFill>
                  <a:schemeClr val="accent1">
                    <a:lumMod val="50000"/>
                  </a:schemeClr>
                </a:solidFill>
                <a:cs typeface="B Nazanin" panose="00000400000000000000" pitchFamily="2" charset="-78"/>
              </a:rPr>
              <a:t>.</a:t>
            </a:r>
            <a:endParaRPr lang="en-US" sz="3200" dirty="0">
              <a:solidFill>
                <a:schemeClr val="accent1">
                  <a:lumMod val="50000"/>
                </a:schemeClr>
              </a:solidFill>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30FF0F21-5972-47C3-A58F-EFECA81B9517}" type="slidenum">
              <a:rPr lang="en-US" smtClean="0"/>
              <a:t>30</a:t>
            </a:fld>
            <a:endParaRPr lang="en-US"/>
          </a:p>
        </p:txBody>
      </p:sp>
    </p:spTree>
    <p:extLst>
      <p:ext uri="{BB962C8B-B14F-4D97-AF65-F5344CB8AC3E}">
        <p14:creationId xmlns:p14="http://schemas.microsoft.com/office/powerpoint/2010/main" val="30974849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2909"/>
            <a:ext cx="10515600" cy="880579"/>
          </a:xfrm>
        </p:spPr>
        <p:txBody>
          <a:bodyPr vert="horz" lIns="91440" tIns="45720" rIns="91440" bIns="45720" rtlCol="0" anchor="ctr">
            <a:normAutofit/>
          </a:bodyPr>
          <a:lstStyle/>
          <a:p>
            <a:pPr algn="r" rtl="1"/>
            <a:r>
              <a:rPr lang="fa-IR" sz="4000" b="1" dirty="0">
                <a:cs typeface="2  Titr" panose="00000700000000000000" pitchFamily="2" charset="-78"/>
              </a:rPr>
              <a:t>خود-آزمون </a:t>
            </a:r>
            <a:r>
              <a:rPr lang="en-US" sz="4000" b="1" dirty="0">
                <a:cs typeface="2  Titr" panose="00000700000000000000" pitchFamily="2" charset="-78"/>
              </a:rPr>
              <a:t>HIV</a:t>
            </a:r>
          </a:p>
        </p:txBody>
      </p:sp>
      <p:sp>
        <p:nvSpPr>
          <p:cNvPr id="3" name="Content Placeholder 2"/>
          <p:cNvSpPr>
            <a:spLocks noGrp="1"/>
          </p:cNvSpPr>
          <p:nvPr>
            <p:ph idx="1"/>
          </p:nvPr>
        </p:nvSpPr>
        <p:spPr>
          <a:xfrm>
            <a:off x="838200" y="1948069"/>
            <a:ext cx="10515600" cy="4717774"/>
          </a:xfrm>
        </p:spPr>
        <p:txBody>
          <a:bodyPr vert="horz" lIns="91440" tIns="45720" rIns="91440" bIns="45720" rtlCol="0">
            <a:normAutofit lnSpcReduction="10000"/>
          </a:bodyPr>
          <a:lstStyle/>
          <a:p>
            <a:pPr algn="just" rtl="1"/>
            <a:r>
              <a:rPr lang="fa-IR" sz="3200" dirty="0" smtClean="0">
                <a:solidFill>
                  <a:schemeClr val="accent1">
                    <a:lumMod val="50000"/>
                  </a:schemeClr>
                </a:solidFill>
                <a:cs typeface="B Nazanin" panose="00000400000000000000" pitchFamily="2" charset="-78"/>
              </a:rPr>
              <a:t>“</a:t>
            </a:r>
            <a:r>
              <a:rPr lang="fa-IR" sz="3200" dirty="0">
                <a:solidFill>
                  <a:schemeClr val="accent1">
                    <a:lumMod val="50000"/>
                  </a:schemeClr>
                </a:solidFill>
                <a:cs typeface="B Nazanin" panose="00000400000000000000" pitchFamily="2" charset="-78"/>
              </a:rPr>
              <a:t>خود آزمون </a:t>
            </a:r>
            <a:r>
              <a:rPr lang="en-US" sz="3200" dirty="0">
                <a:solidFill>
                  <a:schemeClr val="accent1">
                    <a:lumMod val="50000"/>
                  </a:schemeClr>
                </a:solidFill>
                <a:cs typeface="B Nazanin" panose="00000400000000000000" pitchFamily="2" charset="-78"/>
              </a:rPr>
              <a:t>HIV</a:t>
            </a:r>
            <a:r>
              <a:rPr lang="fa-IR" sz="3200" dirty="0">
                <a:solidFill>
                  <a:schemeClr val="accent1">
                    <a:lumMod val="50000"/>
                  </a:schemeClr>
                </a:solidFill>
                <a:cs typeface="B Nazanin" panose="00000400000000000000" pitchFamily="2" charset="-78"/>
              </a:rPr>
              <a:t>” به روندی اطلاق می شود که در طی آن فرد خودش نمونه گرفته و تست را انجام می دهد و نتیجه را تفسیر می کند. اغلب این کار در یک محیط خصوصی و به تنهایی یا با کمک کسی که فرد به او اعتماد دارد انجام می شود. انجام تست های خود آزمون پدیده ی جدیدی نیست و سالهاست که افراد برای چک بارداری در خانمها  یا سطح قند خون در مبتلایان به دیابت از این گونه تست ها استفاده می کنند. </a:t>
            </a:r>
            <a:endParaRPr lang="en-US" sz="3200" dirty="0" smtClean="0">
              <a:solidFill>
                <a:schemeClr val="accent1">
                  <a:lumMod val="50000"/>
                </a:schemeClr>
              </a:solidFill>
              <a:cs typeface="B Nazanin" panose="00000400000000000000" pitchFamily="2" charset="-78"/>
            </a:endParaRPr>
          </a:p>
          <a:p>
            <a:pPr algn="just" rtl="1"/>
            <a:endParaRPr lang="en-US" sz="3200" dirty="0">
              <a:solidFill>
                <a:schemeClr val="accent1">
                  <a:lumMod val="50000"/>
                </a:schemeClr>
              </a:solidFill>
              <a:cs typeface="B Nazanin" panose="00000400000000000000" pitchFamily="2" charset="-78"/>
            </a:endParaRPr>
          </a:p>
          <a:p>
            <a:pPr algn="just" rtl="1"/>
            <a:r>
              <a:rPr lang="fa-IR" sz="3200" dirty="0" smtClean="0">
                <a:solidFill>
                  <a:schemeClr val="accent1">
                    <a:lumMod val="50000"/>
                  </a:schemeClr>
                </a:solidFill>
                <a:cs typeface="B Nazanin" panose="00000400000000000000" pitchFamily="2" charset="-78"/>
              </a:rPr>
              <a:t>نکته </a:t>
            </a:r>
            <a:r>
              <a:rPr lang="fa-IR" sz="3200" dirty="0">
                <a:solidFill>
                  <a:schemeClr val="accent1">
                    <a:lumMod val="50000"/>
                  </a:schemeClr>
                </a:solidFill>
                <a:cs typeface="B Nazanin" panose="00000400000000000000" pitchFamily="2" charset="-78"/>
              </a:rPr>
              <a:t>مهم این است که پس از انجام تست و دریافت نتیجه، فرد از قدم بعدی آگاه و برای انجام آن آماده باشد</a:t>
            </a:r>
            <a:r>
              <a:rPr lang="fa-IR" sz="3200" dirty="0" smtClean="0">
                <a:solidFill>
                  <a:schemeClr val="accent1">
                    <a:lumMod val="50000"/>
                  </a:schemeClr>
                </a:solidFill>
                <a:cs typeface="B Nazanin" panose="00000400000000000000" pitchFamily="2" charset="-78"/>
              </a:rPr>
              <a:t>.</a:t>
            </a:r>
            <a:endParaRPr lang="en-US" sz="3200" dirty="0">
              <a:solidFill>
                <a:schemeClr val="accent1">
                  <a:lumMod val="50000"/>
                </a:schemeClr>
              </a:solidFill>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30FF0F21-5972-47C3-A58F-EFECA81B9517}" type="slidenum">
              <a:rPr lang="en-US" smtClean="0"/>
              <a:t>31</a:t>
            </a:fld>
            <a:endParaRPr lang="en-US"/>
          </a:p>
        </p:txBody>
      </p:sp>
    </p:spTree>
    <p:extLst>
      <p:ext uri="{BB962C8B-B14F-4D97-AF65-F5344CB8AC3E}">
        <p14:creationId xmlns:p14="http://schemas.microsoft.com/office/powerpoint/2010/main" val="18663349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2909"/>
            <a:ext cx="10515600" cy="880579"/>
          </a:xfrm>
        </p:spPr>
        <p:txBody>
          <a:bodyPr vert="horz" lIns="91440" tIns="45720" rIns="91440" bIns="45720" rtlCol="0" anchor="ctr">
            <a:normAutofit/>
          </a:bodyPr>
          <a:lstStyle/>
          <a:p>
            <a:pPr algn="r" rtl="1"/>
            <a:r>
              <a:rPr lang="fa-IR" sz="4000" b="1" dirty="0">
                <a:cs typeface="2  Titr" panose="00000700000000000000" pitchFamily="2" charset="-78"/>
              </a:rPr>
              <a:t>خود-آزمون </a:t>
            </a:r>
            <a:r>
              <a:rPr lang="en-US" sz="4000" b="1" dirty="0">
                <a:cs typeface="2  Titr" panose="00000700000000000000" pitchFamily="2" charset="-78"/>
              </a:rPr>
              <a:t>HIV</a:t>
            </a:r>
          </a:p>
        </p:txBody>
      </p:sp>
      <p:sp>
        <p:nvSpPr>
          <p:cNvPr id="3" name="Content Placeholder 2"/>
          <p:cNvSpPr>
            <a:spLocks noGrp="1"/>
          </p:cNvSpPr>
          <p:nvPr>
            <p:ph idx="1"/>
          </p:nvPr>
        </p:nvSpPr>
        <p:spPr>
          <a:xfrm>
            <a:off x="838200" y="1895060"/>
            <a:ext cx="10515600" cy="4717774"/>
          </a:xfrm>
        </p:spPr>
        <p:txBody>
          <a:bodyPr vert="horz" lIns="91440" tIns="45720" rIns="91440" bIns="45720" rtlCol="0">
            <a:normAutofit lnSpcReduction="10000"/>
          </a:bodyPr>
          <a:lstStyle/>
          <a:p>
            <a:pPr algn="just" rtl="1"/>
            <a:r>
              <a:rPr lang="fa-IR" sz="3200" dirty="0" smtClean="0">
                <a:solidFill>
                  <a:schemeClr val="accent1">
                    <a:lumMod val="50000"/>
                  </a:schemeClr>
                </a:solidFill>
                <a:cs typeface="B Nazanin" panose="00000400000000000000" pitchFamily="2" charset="-78"/>
              </a:rPr>
              <a:t>استفاده </a:t>
            </a:r>
            <a:r>
              <a:rPr lang="fa-IR" sz="3200" dirty="0">
                <a:solidFill>
                  <a:schemeClr val="accent1">
                    <a:lumMod val="50000"/>
                  </a:schemeClr>
                </a:solidFill>
                <a:cs typeface="B Nazanin" panose="00000400000000000000" pitchFamily="2" charset="-78"/>
              </a:rPr>
              <a:t>از “خود آزمون </a:t>
            </a:r>
            <a:r>
              <a:rPr lang="en-US" sz="3200" dirty="0">
                <a:solidFill>
                  <a:schemeClr val="accent1">
                    <a:lumMod val="50000"/>
                  </a:schemeClr>
                </a:solidFill>
                <a:cs typeface="B Nazanin" panose="00000400000000000000" pitchFamily="2" charset="-78"/>
              </a:rPr>
              <a:t>HIV</a:t>
            </a:r>
            <a:r>
              <a:rPr lang="fa-IR" sz="3200" dirty="0">
                <a:solidFill>
                  <a:schemeClr val="accent1">
                    <a:lumMod val="50000"/>
                  </a:schemeClr>
                </a:solidFill>
                <a:cs typeface="B Nazanin" panose="00000400000000000000" pitchFamily="2" charset="-78"/>
              </a:rPr>
              <a:t>” به نوعی یک غربالگری اولیه خواهد بود و راهنمایی است که افراد واجد شرایط را به خدمات پیشگیرانه، مراقبت و درمان </a:t>
            </a:r>
            <a:r>
              <a:rPr lang="en-US" sz="3200" dirty="0">
                <a:solidFill>
                  <a:schemeClr val="accent1">
                    <a:lumMod val="50000"/>
                  </a:schemeClr>
                </a:solidFill>
                <a:cs typeface="B Nazanin" panose="00000400000000000000" pitchFamily="2" charset="-78"/>
              </a:rPr>
              <a:t>HIV</a:t>
            </a:r>
            <a:r>
              <a:rPr lang="fa-IR" sz="3200" dirty="0">
                <a:solidFill>
                  <a:schemeClr val="accent1">
                    <a:lumMod val="50000"/>
                  </a:schemeClr>
                </a:solidFill>
                <a:cs typeface="B Nazanin" panose="00000400000000000000" pitchFamily="2" charset="-78"/>
              </a:rPr>
              <a:t> متصل کند. </a:t>
            </a:r>
            <a:endParaRPr lang="en-US" sz="3200" dirty="0" smtClean="0">
              <a:solidFill>
                <a:schemeClr val="accent1">
                  <a:lumMod val="50000"/>
                </a:schemeClr>
              </a:solidFill>
              <a:cs typeface="B Nazanin" panose="00000400000000000000" pitchFamily="2" charset="-78"/>
            </a:endParaRPr>
          </a:p>
          <a:p>
            <a:pPr algn="just" rtl="1"/>
            <a:endParaRPr lang="en-US" sz="3200" dirty="0">
              <a:solidFill>
                <a:schemeClr val="accent1">
                  <a:lumMod val="50000"/>
                </a:schemeClr>
              </a:solidFill>
              <a:cs typeface="B Nazanin" panose="00000400000000000000" pitchFamily="2" charset="-78"/>
            </a:endParaRPr>
          </a:p>
          <a:p>
            <a:pPr algn="just" rtl="1"/>
            <a:r>
              <a:rPr lang="fa-IR" sz="3200" dirty="0">
                <a:solidFill>
                  <a:schemeClr val="accent1">
                    <a:lumMod val="50000"/>
                  </a:schemeClr>
                </a:solidFill>
                <a:cs typeface="B Nazanin" panose="00000400000000000000" pitchFamily="2" charset="-78"/>
              </a:rPr>
              <a:t>مطالعات مختلف نشان داده است که این روش از طرف بسیاری از افراد قابل قبول بوده و توان انجام آن را دارند. نتایج این مطالعات نشان می دهد که گروه هایی چون مردان در معرض بیشترین آسیب ابتلا به </a:t>
            </a:r>
            <a:r>
              <a:rPr lang="en-US" sz="3200" dirty="0">
                <a:solidFill>
                  <a:schemeClr val="accent1">
                    <a:lumMod val="50000"/>
                  </a:schemeClr>
                </a:solidFill>
                <a:cs typeface="B Nazanin" panose="00000400000000000000" pitchFamily="2" charset="-78"/>
              </a:rPr>
              <a:t>HIV</a:t>
            </a:r>
            <a:r>
              <a:rPr lang="fa-IR" sz="3200" dirty="0">
                <a:solidFill>
                  <a:schemeClr val="accent1">
                    <a:lumMod val="50000"/>
                  </a:schemeClr>
                </a:solidFill>
                <a:cs typeface="B Nazanin" panose="00000400000000000000" pitchFamily="2" charset="-78"/>
              </a:rPr>
              <a:t>، جوانان، پرسنل بهداشتی، جمعیت عمومی جامعه و بعضا گروههای دیگر در کشورهای مختلف می توانند از این روش استفاده نمایند</a:t>
            </a:r>
            <a:endParaRPr lang="en-US" sz="3200" dirty="0">
              <a:solidFill>
                <a:schemeClr val="accent1">
                  <a:lumMod val="50000"/>
                </a:schemeClr>
              </a:solidFill>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30FF0F21-5972-47C3-A58F-EFECA81B9517}" type="slidenum">
              <a:rPr lang="en-US" smtClean="0"/>
              <a:t>32</a:t>
            </a:fld>
            <a:endParaRPr lang="en-US"/>
          </a:p>
        </p:txBody>
      </p:sp>
    </p:spTree>
    <p:extLst>
      <p:ext uri="{BB962C8B-B14F-4D97-AF65-F5344CB8AC3E}">
        <p14:creationId xmlns:p14="http://schemas.microsoft.com/office/powerpoint/2010/main" val="36467040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r" rtl="1"/>
            <a:r>
              <a:rPr lang="fa-IR" sz="4000" b="1" dirty="0">
                <a:cs typeface="2  Titr" panose="00000700000000000000" pitchFamily="2" charset="-78"/>
              </a:rPr>
              <a:t>منافع بالقوه خود- آزمون </a:t>
            </a:r>
            <a:r>
              <a:rPr lang="en-US" sz="4000" b="1" dirty="0">
                <a:cs typeface="2  Titr" panose="00000700000000000000" pitchFamily="2" charset="-78"/>
              </a:rPr>
              <a:t>HIV</a:t>
            </a:r>
          </a:p>
        </p:txBody>
      </p:sp>
      <p:sp>
        <p:nvSpPr>
          <p:cNvPr id="3" name="Content Placeholder 2"/>
          <p:cNvSpPr>
            <a:spLocks noGrp="1"/>
          </p:cNvSpPr>
          <p:nvPr>
            <p:ph idx="1"/>
          </p:nvPr>
        </p:nvSpPr>
        <p:spPr/>
        <p:txBody>
          <a:bodyPr vert="horz" lIns="91440" tIns="45720" rIns="91440" bIns="45720" rtlCol="0">
            <a:normAutofit fontScale="85000" lnSpcReduction="20000"/>
          </a:bodyPr>
          <a:lstStyle/>
          <a:p>
            <a:pPr marL="0" indent="0" algn="just" rtl="1">
              <a:buNone/>
            </a:pPr>
            <a:r>
              <a:rPr lang="fa-IR" sz="3200" dirty="0">
                <a:solidFill>
                  <a:schemeClr val="accent1">
                    <a:lumMod val="50000"/>
                  </a:schemeClr>
                </a:solidFill>
                <a:cs typeface="B Nazanin" panose="00000400000000000000" pitchFamily="2" charset="-78"/>
              </a:rPr>
              <a:t>“خود آزمون </a:t>
            </a:r>
            <a:r>
              <a:rPr lang="en-US" sz="3200" dirty="0">
                <a:solidFill>
                  <a:schemeClr val="accent1">
                    <a:lumMod val="50000"/>
                  </a:schemeClr>
                </a:solidFill>
                <a:cs typeface="B Nazanin" panose="00000400000000000000" pitchFamily="2" charset="-78"/>
              </a:rPr>
              <a:t>HIV</a:t>
            </a:r>
            <a:r>
              <a:rPr lang="fa-IR" sz="3200" dirty="0">
                <a:solidFill>
                  <a:schemeClr val="accent1">
                    <a:lumMod val="50000"/>
                  </a:schemeClr>
                </a:solidFill>
                <a:cs typeface="B Nazanin" panose="00000400000000000000" pitchFamily="2" charset="-78"/>
              </a:rPr>
              <a:t>” بعنوان یکی از روش های انجام  </a:t>
            </a:r>
            <a:r>
              <a:rPr lang="en-US" sz="3200" dirty="0">
                <a:solidFill>
                  <a:schemeClr val="accent1">
                    <a:lumMod val="50000"/>
                  </a:schemeClr>
                </a:solidFill>
                <a:cs typeface="B Nazanin" panose="00000400000000000000" pitchFamily="2" charset="-78"/>
              </a:rPr>
              <a:t>HIV</a:t>
            </a:r>
            <a:r>
              <a:rPr lang="fa-IR" sz="3200" dirty="0">
                <a:solidFill>
                  <a:schemeClr val="accent1">
                    <a:lumMod val="50000"/>
                  </a:schemeClr>
                </a:solidFill>
                <a:cs typeface="B Nazanin" panose="00000400000000000000" pitchFamily="2" charset="-78"/>
              </a:rPr>
              <a:t> محسوب می شود و در بعضی موارد می تواند بسیار کمک کننده باشد. در ادامه به برخی از منافع استفاده از “خود آزمون </a:t>
            </a:r>
            <a:r>
              <a:rPr lang="en-US" sz="3200" dirty="0">
                <a:solidFill>
                  <a:schemeClr val="accent1">
                    <a:lumMod val="50000"/>
                  </a:schemeClr>
                </a:solidFill>
                <a:cs typeface="B Nazanin" panose="00000400000000000000" pitchFamily="2" charset="-78"/>
              </a:rPr>
              <a:t>HIV</a:t>
            </a:r>
            <a:r>
              <a:rPr lang="fa-IR" sz="3200" dirty="0">
                <a:solidFill>
                  <a:schemeClr val="accent1">
                    <a:lumMod val="50000"/>
                  </a:schemeClr>
                </a:solidFill>
                <a:cs typeface="B Nazanin" panose="00000400000000000000" pitchFamily="2" charset="-78"/>
              </a:rPr>
              <a:t>” اشاره شده است:</a:t>
            </a:r>
            <a:endParaRPr lang="en-US" sz="3200" dirty="0">
              <a:solidFill>
                <a:schemeClr val="accent1">
                  <a:lumMod val="50000"/>
                </a:schemeClr>
              </a:solidFill>
              <a:cs typeface="B Nazanin" panose="00000400000000000000" pitchFamily="2" charset="-78"/>
            </a:endParaRPr>
          </a:p>
          <a:p>
            <a:pPr lvl="1" algn="just" rtl="1"/>
            <a:r>
              <a:rPr lang="fa-IR" sz="2800" dirty="0">
                <a:solidFill>
                  <a:schemeClr val="accent1">
                    <a:lumMod val="50000"/>
                  </a:schemeClr>
                </a:solidFill>
                <a:cs typeface="B Nazanin" panose="00000400000000000000" pitchFamily="2" charset="-78"/>
              </a:rPr>
              <a:t>افزایش دسترسی به خدمات تست تشخیصی </a:t>
            </a:r>
            <a:r>
              <a:rPr lang="en-US" sz="2800" dirty="0">
                <a:solidFill>
                  <a:schemeClr val="accent1">
                    <a:lumMod val="50000"/>
                  </a:schemeClr>
                </a:solidFill>
                <a:cs typeface="B Nazanin" panose="00000400000000000000" pitchFamily="2" charset="-78"/>
              </a:rPr>
              <a:t>HIV</a:t>
            </a:r>
          </a:p>
          <a:p>
            <a:pPr lvl="1" algn="just" rtl="1"/>
            <a:r>
              <a:rPr lang="fa-IR" sz="2800" dirty="0">
                <a:solidFill>
                  <a:schemeClr val="accent1">
                    <a:lumMod val="50000"/>
                  </a:schemeClr>
                </a:solidFill>
                <a:cs typeface="B Nazanin" panose="00000400000000000000" pitchFamily="2" charset="-78"/>
              </a:rPr>
              <a:t>افزایش حس استقلال افراد</a:t>
            </a:r>
            <a:endParaRPr lang="en-US" sz="2800" dirty="0">
              <a:solidFill>
                <a:schemeClr val="accent1">
                  <a:lumMod val="50000"/>
                </a:schemeClr>
              </a:solidFill>
              <a:cs typeface="B Nazanin" panose="00000400000000000000" pitchFamily="2" charset="-78"/>
            </a:endParaRPr>
          </a:p>
          <a:p>
            <a:pPr lvl="1" algn="just" rtl="1"/>
            <a:r>
              <a:rPr lang="fa-IR" sz="2800" dirty="0">
                <a:solidFill>
                  <a:schemeClr val="accent1">
                    <a:lumMod val="50000"/>
                  </a:schemeClr>
                </a:solidFill>
                <a:cs typeface="B Nazanin" panose="00000400000000000000" pitchFamily="2" charset="-78"/>
              </a:rPr>
              <a:t>تقویت رازداری و احترام به حریم خصوصی افراد</a:t>
            </a:r>
            <a:endParaRPr lang="en-US" sz="2800" dirty="0">
              <a:solidFill>
                <a:schemeClr val="accent1">
                  <a:lumMod val="50000"/>
                </a:schemeClr>
              </a:solidFill>
              <a:cs typeface="B Nazanin" panose="00000400000000000000" pitchFamily="2" charset="-78"/>
            </a:endParaRPr>
          </a:p>
          <a:p>
            <a:pPr lvl="1" algn="just" rtl="1"/>
            <a:r>
              <a:rPr lang="fa-IR" sz="2800" dirty="0">
                <a:solidFill>
                  <a:schemeClr val="accent1">
                    <a:lumMod val="50000"/>
                  </a:schemeClr>
                </a:solidFill>
                <a:cs typeface="B Nazanin" panose="00000400000000000000" pitchFamily="2" charset="-78"/>
              </a:rPr>
              <a:t>توانمند سازی افراد</a:t>
            </a:r>
            <a:endParaRPr lang="en-US" sz="2800" dirty="0">
              <a:solidFill>
                <a:schemeClr val="accent1">
                  <a:lumMod val="50000"/>
                </a:schemeClr>
              </a:solidFill>
              <a:cs typeface="B Nazanin" panose="00000400000000000000" pitchFamily="2" charset="-78"/>
            </a:endParaRPr>
          </a:p>
          <a:p>
            <a:pPr lvl="1" algn="just" rtl="1"/>
            <a:r>
              <a:rPr lang="fa-IR" sz="2800" dirty="0">
                <a:solidFill>
                  <a:schemeClr val="accent1">
                    <a:lumMod val="50000"/>
                  </a:schemeClr>
                </a:solidFill>
                <a:cs typeface="B Nazanin" panose="00000400000000000000" pitchFamily="2" charset="-78"/>
              </a:rPr>
              <a:t>ایجاد رضایت و ترغیب در افراد برای انجام تست </a:t>
            </a:r>
            <a:r>
              <a:rPr lang="en-US" sz="2800" dirty="0">
                <a:solidFill>
                  <a:schemeClr val="accent1">
                    <a:lumMod val="50000"/>
                  </a:schemeClr>
                </a:solidFill>
                <a:cs typeface="B Nazanin" panose="00000400000000000000" pitchFamily="2" charset="-78"/>
              </a:rPr>
              <a:t>HIV</a:t>
            </a:r>
          </a:p>
          <a:p>
            <a:pPr lvl="1" algn="just" rtl="1"/>
            <a:r>
              <a:rPr lang="fa-IR" sz="2800" dirty="0">
                <a:solidFill>
                  <a:schemeClr val="accent1">
                    <a:lumMod val="50000"/>
                  </a:schemeClr>
                </a:solidFill>
                <a:cs typeface="B Nazanin" panose="00000400000000000000" pitchFamily="2" charset="-78"/>
              </a:rPr>
              <a:t>توجه به تقاضا و نیاز افراد</a:t>
            </a:r>
            <a:endParaRPr lang="en-US" sz="2800" dirty="0">
              <a:solidFill>
                <a:schemeClr val="accent1">
                  <a:lumMod val="50000"/>
                </a:schemeClr>
              </a:solidFill>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30FF0F21-5972-47C3-A58F-EFECA81B9517}" type="slidenum">
              <a:rPr lang="en-US" smtClean="0"/>
              <a:t>33</a:t>
            </a:fld>
            <a:endParaRPr lang="en-US"/>
          </a:p>
        </p:txBody>
      </p:sp>
    </p:spTree>
    <p:extLst>
      <p:ext uri="{BB962C8B-B14F-4D97-AF65-F5344CB8AC3E}">
        <p14:creationId xmlns:p14="http://schemas.microsoft.com/office/powerpoint/2010/main" val="13086555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1583635"/>
            <a:ext cx="10515600" cy="5274365"/>
          </a:xfrm>
        </p:spPr>
        <p:txBody>
          <a:bodyPr vert="horz" lIns="91440" tIns="45720" rIns="91440" bIns="45720" rtlCol="0">
            <a:normAutofit/>
          </a:bodyPr>
          <a:lstStyle/>
          <a:p>
            <a:pPr algn="just" rtl="1"/>
            <a:r>
              <a:rPr lang="fa-IR" sz="2400" dirty="0">
                <a:solidFill>
                  <a:schemeClr val="accent1">
                    <a:lumMod val="50000"/>
                  </a:schemeClr>
                </a:solidFill>
                <a:cs typeface="B Nazanin" panose="00000400000000000000" pitchFamily="2" charset="-78"/>
              </a:rPr>
              <a:t>استفاده از </a:t>
            </a:r>
            <a:r>
              <a:rPr lang="fa-IR" sz="2400" dirty="0" smtClean="0">
                <a:solidFill>
                  <a:schemeClr val="accent1">
                    <a:lumMod val="50000"/>
                  </a:schemeClr>
                </a:solidFill>
                <a:cs typeface="B Nazanin" panose="00000400000000000000" pitchFamily="2" charset="-78"/>
              </a:rPr>
              <a:t>“</a:t>
            </a:r>
            <a:r>
              <a:rPr lang="fa-IR" sz="2400" dirty="0">
                <a:solidFill>
                  <a:schemeClr val="accent1">
                    <a:lumMod val="50000"/>
                  </a:schemeClr>
                </a:solidFill>
                <a:cs typeface="B Nazanin" panose="00000400000000000000" pitchFamily="2" charset="-78"/>
              </a:rPr>
              <a:t>خود آزمون </a:t>
            </a:r>
            <a:r>
              <a:rPr lang="en-US" sz="2400" dirty="0">
                <a:solidFill>
                  <a:schemeClr val="accent1">
                    <a:lumMod val="50000"/>
                  </a:schemeClr>
                </a:solidFill>
                <a:cs typeface="B Nazanin" panose="00000400000000000000" pitchFamily="2" charset="-78"/>
              </a:rPr>
              <a:t>HIV</a:t>
            </a:r>
            <a:r>
              <a:rPr lang="fa-IR" sz="2400" dirty="0" smtClean="0">
                <a:solidFill>
                  <a:schemeClr val="accent1">
                    <a:lumMod val="50000"/>
                  </a:schemeClr>
                </a:solidFill>
                <a:cs typeface="B Nazanin" panose="00000400000000000000" pitchFamily="2" charset="-78"/>
              </a:rPr>
              <a:t>” </a:t>
            </a:r>
            <a:r>
              <a:rPr lang="fa-IR" sz="2400" dirty="0">
                <a:solidFill>
                  <a:schemeClr val="accent1">
                    <a:lumMod val="50000"/>
                  </a:schemeClr>
                </a:solidFill>
                <a:cs typeface="B Nazanin" panose="00000400000000000000" pitchFamily="2" charset="-78"/>
              </a:rPr>
              <a:t>بعنوان یک روش کمکی برای تأمین نیاز افراد به انجام تست </a:t>
            </a:r>
            <a:r>
              <a:rPr lang="en-US" sz="2400" dirty="0">
                <a:solidFill>
                  <a:schemeClr val="accent1">
                    <a:lumMod val="50000"/>
                  </a:schemeClr>
                </a:solidFill>
                <a:cs typeface="B Nazanin" panose="00000400000000000000" pitchFamily="2" charset="-78"/>
              </a:rPr>
              <a:t>HIV</a:t>
            </a:r>
            <a:r>
              <a:rPr lang="fa-IR" sz="2400" dirty="0">
                <a:solidFill>
                  <a:schemeClr val="accent1">
                    <a:lumMod val="50000"/>
                  </a:schemeClr>
                </a:solidFill>
                <a:cs typeface="B Nazanin" panose="00000400000000000000" pitchFamily="2" charset="-78"/>
              </a:rPr>
              <a:t> و چالش هایی که در زمینه انجام تست ممکن است وجود داشته باشد، مناسب است</a:t>
            </a:r>
            <a:r>
              <a:rPr lang="fa-IR" sz="2400" dirty="0" smtClean="0">
                <a:solidFill>
                  <a:schemeClr val="accent1">
                    <a:lumMod val="50000"/>
                  </a:schemeClr>
                </a:solidFill>
                <a:cs typeface="B Nazanin" panose="00000400000000000000" pitchFamily="2" charset="-78"/>
              </a:rPr>
              <a:t>.</a:t>
            </a:r>
            <a:endParaRPr lang="en-US" sz="2400" dirty="0" smtClean="0">
              <a:solidFill>
                <a:schemeClr val="accent1">
                  <a:lumMod val="50000"/>
                </a:schemeClr>
              </a:solidFill>
              <a:cs typeface="B Nazanin" panose="00000400000000000000" pitchFamily="2" charset="-78"/>
            </a:endParaRPr>
          </a:p>
          <a:p>
            <a:pPr algn="just" rtl="1"/>
            <a:endParaRPr lang="en-US" sz="2400" dirty="0">
              <a:solidFill>
                <a:schemeClr val="accent1">
                  <a:lumMod val="50000"/>
                </a:schemeClr>
              </a:solidFill>
              <a:cs typeface="B Nazanin" panose="00000400000000000000" pitchFamily="2" charset="-78"/>
            </a:endParaRPr>
          </a:p>
          <a:p>
            <a:pPr algn="just" rtl="1"/>
            <a:r>
              <a:rPr lang="fa-IR" sz="2400" dirty="0">
                <a:solidFill>
                  <a:schemeClr val="accent1">
                    <a:lumMod val="50000"/>
                  </a:schemeClr>
                </a:solidFill>
                <a:cs typeface="B Nazanin" panose="00000400000000000000" pitchFamily="2" charset="-78"/>
              </a:rPr>
              <a:t>بدیهی است که برای انجام “خود آزمون </a:t>
            </a:r>
            <a:r>
              <a:rPr lang="en-US" sz="2400" dirty="0">
                <a:solidFill>
                  <a:schemeClr val="accent1">
                    <a:lumMod val="50000"/>
                  </a:schemeClr>
                </a:solidFill>
                <a:cs typeface="B Nazanin" panose="00000400000000000000" pitchFamily="2" charset="-78"/>
              </a:rPr>
              <a:t>HIV</a:t>
            </a:r>
            <a:r>
              <a:rPr lang="fa-IR" sz="2400" dirty="0">
                <a:solidFill>
                  <a:schemeClr val="accent1">
                    <a:lumMod val="50000"/>
                  </a:schemeClr>
                </a:solidFill>
                <a:cs typeface="B Nazanin" panose="00000400000000000000" pitchFamily="2" charset="-78"/>
              </a:rPr>
              <a:t>”، باید دانش متناسب در مورد بیماری و تست وجود داشته باشد. در غیر اینصورت ممکن است صدمات جبران ناپذیری به روح و جسم فرد وارد شود. این </a:t>
            </a:r>
            <a:r>
              <a:rPr lang="fa-IR" sz="2400" dirty="0" smtClean="0">
                <a:solidFill>
                  <a:schemeClr val="accent1">
                    <a:lumMod val="50000"/>
                  </a:schemeClr>
                </a:solidFill>
                <a:cs typeface="B Nazanin" panose="00000400000000000000" pitchFamily="2" charset="-78"/>
              </a:rPr>
              <a:t>اطلاعات </a:t>
            </a:r>
            <a:r>
              <a:rPr lang="fa-IR" sz="2400" dirty="0">
                <a:solidFill>
                  <a:schemeClr val="accent1">
                    <a:lumMod val="50000"/>
                  </a:schemeClr>
                </a:solidFill>
                <a:cs typeface="B Nazanin" panose="00000400000000000000" pitchFamily="2" charset="-78"/>
              </a:rPr>
              <a:t>عمدتا از طریق مشاورین آموزش دیده و نیز توسط بروشورها و راهنماهای مفید و ساده ای که همراه با کیت های “خود آزمون </a:t>
            </a:r>
            <a:r>
              <a:rPr lang="en-US" sz="2400" dirty="0">
                <a:solidFill>
                  <a:schemeClr val="accent1">
                    <a:lumMod val="50000"/>
                  </a:schemeClr>
                </a:solidFill>
                <a:cs typeface="B Nazanin" panose="00000400000000000000" pitchFamily="2" charset="-78"/>
              </a:rPr>
              <a:t>HIV</a:t>
            </a:r>
            <a:r>
              <a:rPr lang="fa-IR" sz="2400" dirty="0">
                <a:solidFill>
                  <a:schemeClr val="accent1">
                    <a:lumMod val="50000"/>
                  </a:schemeClr>
                </a:solidFill>
                <a:cs typeface="B Nazanin" panose="00000400000000000000" pitchFamily="2" charset="-78"/>
              </a:rPr>
              <a:t>” توزیع می شود، در اختیار وی قرار می گیرد</a:t>
            </a:r>
            <a:r>
              <a:rPr lang="fa-IR" sz="2400" dirty="0" smtClean="0">
                <a:solidFill>
                  <a:schemeClr val="accent1">
                    <a:lumMod val="50000"/>
                  </a:schemeClr>
                </a:solidFill>
                <a:cs typeface="B Nazanin" panose="00000400000000000000" pitchFamily="2" charset="-78"/>
              </a:rPr>
              <a:t>.</a:t>
            </a:r>
            <a:endParaRPr lang="en-US" sz="2400" dirty="0" smtClean="0">
              <a:solidFill>
                <a:schemeClr val="accent1">
                  <a:lumMod val="50000"/>
                </a:schemeClr>
              </a:solidFill>
              <a:cs typeface="B Nazanin" panose="00000400000000000000" pitchFamily="2" charset="-78"/>
            </a:endParaRPr>
          </a:p>
          <a:p>
            <a:pPr algn="just" rtl="1"/>
            <a:endParaRPr lang="en-US" sz="2400" dirty="0">
              <a:solidFill>
                <a:schemeClr val="accent1">
                  <a:lumMod val="50000"/>
                </a:schemeClr>
              </a:solidFill>
              <a:cs typeface="B Nazanin" panose="00000400000000000000" pitchFamily="2" charset="-78"/>
            </a:endParaRPr>
          </a:p>
          <a:p>
            <a:pPr algn="just" rtl="1"/>
            <a:r>
              <a:rPr lang="fa-IR" sz="2400" dirty="0">
                <a:solidFill>
                  <a:schemeClr val="accent1">
                    <a:lumMod val="50000"/>
                  </a:schemeClr>
                </a:solidFill>
                <a:cs typeface="B Nazanin" panose="00000400000000000000" pitchFamily="2" charset="-78"/>
              </a:rPr>
              <a:t>در حقیقت “خود آزمون </a:t>
            </a:r>
            <a:r>
              <a:rPr lang="en-US" sz="2400" dirty="0">
                <a:solidFill>
                  <a:schemeClr val="accent1">
                    <a:lumMod val="50000"/>
                  </a:schemeClr>
                </a:solidFill>
                <a:cs typeface="B Nazanin" panose="00000400000000000000" pitchFamily="2" charset="-78"/>
              </a:rPr>
              <a:t>HIV</a:t>
            </a:r>
            <a:r>
              <a:rPr lang="fa-IR" sz="2400" dirty="0">
                <a:solidFill>
                  <a:schemeClr val="accent1">
                    <a:lumMod val="50000"/>
                  </a:schemeClr>
                </a:solidFill>
                <a:cs typeface="B Nazanin" panose="00000400000000000000" pitchFamily="2" charset="-78"/>
              </a:rPr>
              <a:t>” می تواند یک روش کمکی و تکمیلی برای آموزش ها و استراتژی قبلی تست، در جهت  افزایش آگاهی از وضعیت </a:t>
            </a:r>
            <a:r>
              <a:rPr lang="en-US" sz="2400" dirty="0">
                <a:solidFill>
                  <a:schemeClr val="accent1">
                    <a:lumMod val="50000"/>
                  </a:schemeClr>
                </a:solidFill>
                <a:cs typeface="B Nazanin" panose="00000400000000000000" pitchFamily="2" charset="-78"/>
              </a:rPr>
              <a:t>HIV</a:t>
            </a:r>
            <a:r>
              <a:rPr lang="fa-IR" sz="2400" dirty="0">
                <a:solidFill>
                  <a:schemeClr val="accent1">
                    <a:lumMod val="50000"/>
                  </a:schemeClr>
                </a:solidFill>
                <a:cs typeface="B Nazanin" panose="00000400000000000000" pitchFamily="2" charset="-78"/>
              </a:rPr>
              <a:t> و وصل به خدمات پیشگیری، مراقبت و درمان </a:t>
            </a:r>
            <a:r>
              <a:rPr lang="en-US" sz="2400" dirty="0">
                <a:solidFill>
                  <a:schemeClr val="accent1">
                    <a:lumMod val="50000"/>
                  </a:schemeClr>
                </a:solidFill>
                <a:cs typeface="B Nazanin" panose="00000400000000000000" pitchFamily="2" charset="-78"/>
              </a:rPr>
              <a:t>HIV</a:t>
            </a:r>
            <a:r>
              <a:rPr lang="fa-IR" sz="2400" dirty="0">
                <a:solidFill>
                  <a:schemeClr val="accent1">
                    <a:lumMod val="50000"/>
                  </a:schemeClr>
                </a:solidFill>
                <a:cs typeface="B Nazanin" panose="00000400000000000000" pitchFamily="2" charset="-78"/>
              </a:rPr>
              <a:t> باشد. </a:t>
            </a:r>
            <a:endParaRPr lang="en-US" sz="2400" dirty="0">
              <a:solidFill>
                <a:schemeClr val="accent1">
                  <a:lumMod val="50000"/>
                </a:schemeClr>
              </a:solidFill>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30FF0F21-5972-47C3-A58F-EFECA81B9517}" type="slidenum">
              <a:rPr lang="en-US" smtClean="0"/>
              <a:t>34</a:t>
            </a:fld>
            <a:endParaRPr lang="en-US"/>
          </a:p>
        </p:txBody>
      </p:sp>
    </p:spTree>
    <p:extLst>
      <p:ext uri="{BB962C8B-B14F-4D97-AF65-F5344CB8AC3E}">
        <p14:creationId xmlns:p14="http://schemas.microsoft.com/office/powerpoint/2010/main" val="6121044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r" rtl="1"/>
            <a:r>
              <a:rPr lang="fa-IR" sz="4000" b="1" dirty="0">
                <a:cs typeface="2  Titr" panose="00000700000000000000" pitchFamily="2" charset="-78"/>
              </a:rPr>
              <a:t>آسیب ها و زیان های احتمالی ناشی از خود-آزمون </a:t>
            </a:r>
            <a:r>
              <a:rPr lang="en-US" sz="4000" b="1" dirty="0">
                <a:cs typeface="2  Titr" panose="00000700000000000000" pitchFamily="2" charset="-78"/>
              </a:rPr>
              <a:t>HIV</a:t>
            </a:r>
          </a:p>
        </p:txBody>
      </p:sp>
      <p:sp>
        <p:nvSpPr>
          <p:cNvPr id="3" name="Content Placeholder 2"/>
          <p:cNvSpPr>
            <a:spLocks noGrp="1"/>
          </p:cNvSpPr>
          <p:nvPr>
            <p:ph idx="1"/>
          </p:nvPr>
        </p:nvSpPr>
        <p:spPr>
          <a:xfrm>
            <a:off x="838200" y="1825624"/>
            <a:ext cx="10515600" cy="4760705"/>
          </a:xfrm>
        </p:spPr>
        <p:txBody>
          <a:bodyPr vert="horz" lIns="91440" tIns="45720" rIns="91440" bIns="45720" rtlCol="0">
            <a:normAutofit/>
          </a:bodyPr>
          <a:lstStyle/>
          <a:p>
            <a:pPr algn="just" rtl="1"/>
            <a:r>
              <a:rPr lang="fa-IR" sz="3200" dirty="0">
                <a:solidFill>
                  <a:schemeClr val="accent1">
                    <a:lumMod val="50000"/>
                  </a:schemeClr>
                </a:solidFill>
                <a:cs typeface="B Nazanin" panose="00000400000000000000" pitchFamily="2" charset="-78"/>
              </a:rPr>
              <a:t>به نظر می رسد در صورتی که اطلاعات کافی و متناسب در اختیار فرد قرار نگیرد   “خود آزمون </a:t>
            </a:r>
            <a:r>
              <a:rPr lang="en-US" sz="3200" dirty="0">
                <a:solidFill>
                  <a:schemeClr val="accent1">
                    <a:lumMod val="50000"/>
                  </a:schemeClr>
                </a:solidFill>
                <a:cs typeface="B Nazanin" panose="00000400000000000000" pitchFamily="2" charset="-78"/>
              </a:rPr>
              <a:t>HIV</a:t>
            </a:r>
            <a:r>
              <a:rPr lang="fa-IR" sz="3200" dirty="0">
                <a:solidFill>
                  <a:schemeClr val="accent1">
                    <a:lumMod val="50000"/>
                  </a:schemeClr>
                </a:solidFill>
                <a:cs typeface="B Nazanin" panose="00000400000000000000" pitchFamily="2" charset="-78"/>
              </a:rPr>
              <a:t>”  می تواند منجر به بروز تبعات فردی و اجتماعی نامطلوب و حتی خطرناک شود.  مانند سایر انواع تست اچ آی وی درصورتی که فرد اطلاعات کافی نداشته باشد :</a:t>
            </a:r>
            <a:endParaRPr lang="en-US" sz="3200" dirty="0">
              <a:solidFill>
                <a:schemeClr val="accent1">
                  <a:lumMod val="50000"/>
                </a:schemeClr>
              </a:solidFill>
              <a:cs typeface="B Nazanin" panose="00000400000000000000" pitchFamily="2" charset="-78"/>
            </a:endParaRPr>
          </a:p>
          <a:p>
            <a:pPr lvl="1" algn="just" rtl="1"/>
            <a:r>
              <a:rPr lang="fa-IR" sz="2800" dirty="0">
                <a:solidFill>
                  <a:schemeClr val="accent1">
                    <a:lumMod val="50000"/>
                  </a:schemeClr>
                </a:solidFill>
                <a:cs typeface="B Nazanin" panose="00000400000000000000" pitchFamily="2" charset="-78"/>
              </a:rPr>
              <a:t>یک نتیجه تست مثبت می تواند باعث یاس شدید ، اقدام به خودکشی ، اقدام به خشونت علیه دیگران، انزوا و... شود . احتمال بروز این موارد در مناطقی با استیگمای بالای بیماری، بیشتر است. </a:t>
            </a:r>
            <a:endParaRPr lang="en-US" sz="2800" dirty="0">
              <a:solidFill>
                <a:schemeClr val="accent1">
                  <a:lumMod val="50000"/>
                </a:schemeClr>
              </a:solidFill>
              <a:cs typeface="B Nazanin" panose="00000400000000000000" pitchFamily="2" charset="-78"/>
            </a:endParaRPr>
          </a:p>
          <a:p>
            <a:pPr lvl="1" algn="just" rtl="1"/>
            <a:r>
              <a:rPr lang="fa-IR" sz="2800" dirty="0">
                <a:solidFill>
                  <a:schemeClr val="accent1">
                    <a:lumMod val="50000"/>
                  </a:schemeClr>
                </a:solidFill>
                <a:cs typeface="B Nazanin" panose="00000400000000000000" pitchFamily="2" charset="-78"/>
              </a:rPr>
              <a:t>یک نتیجه منفی می تواند منجر به اطمینان کاذب وی و تشدید رفتارهای پرخطر باشد </a:t>
            </a:r>
            <a:r>
              <a:rPr lang="fa-IR" sz="2800" dirty="0" smtClean="0">
                <a:solidFill>
                  <a:schemeClr val="accent1">
                    <a:lumMod val="50000"/>
                  </a:schemeClr>
                </a:solidFill>
                <a:cs typeface="B Nazanin" panose="00000400000000000000" pitchFamily="2" charset="-78"/>
              </a:rPr>
              <a:t>.</a:t>
            </a:r>
            <a:endParaRPr lang="en-US" sz="2800" dirty="0">
              <a:solidFill>
                <a:schemeClr val="accent1">
                  <a:lumMod val="50000"/>
                </a:schemeClr>
              </a:solidFill>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30FF0F21-5972-47C3-A58F-EFECA81B9517}" type="slidenum">
              <a:rPr lang="en-US" smtClean="0"/>
              <a:t>35</a:t>
            </a:fld>
            <a:endParaRPr lang="en-US"/>
          </a:p>
        </p:txBody>
      </p:sp>
    </p:spTree>
    <p:extLst>
      <p:ext uri="{BB962C8B-B14F-4D97-AF65-F5344CB8AC3E}">
        <p14:creationId xmlns:p14="http://schemas.microsoft.com/office/powerpoint/2010/main" val="30360359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r" rtl="1"/>
            <a:r>
              <a:rPr lang="fa-IR" sz="4000" b="1" dirty="0">
                <a:cs typeface="2  Titr" panose="00000700000000000000" pitchFamily="2" charset="-78"/>
              </a:rPr>
              <a:t>آسیب ها و زیان های احتمالی ناشی از خود-آزمون </a:t>
            </a:r>
            <a:r>
              <a:rPr lang="en-US" sz="4000" b="1" dirty="0">
                <a:cs typeface="2  Titr" panose="00000700000000000000" pitchFamily="2" charset="-78"/>
              </a:rPr>
              <a:t>HIV</a:t>
            </a:r>
          </a:p>
        </p:txBody>
      </p:sp>
      <p:sp>
        <p:nvSpPr>
          <p:cNvPr id="3" name="Content Placeholder 2"/>
          <p:cNvSpPr>
            <a:spLocks noGrp="1"/>
          </p:cNvSpPr>
          <p:nvPr>
            <p:ph idx="1"/>
          </p:nvPr>
        </p:nvSpPr>
        <p:spPr>
          <a:xfrm>
            <a:off x="838200" y="1825624"/>
            <a:ext cx="10515600" cy="4760705"/>
          </a:xfrm>
        </p:spPr>
        <p:txBody>
          <a:bodyPr vert="horz" lIns="91440" tIns="45720" rIns="91440" bIns="45720" rtlCol="0">
            <a:normAutofit lnSpcReduction="10000"/>
          </a:bodyPr>
          <a:lstStyle/>
          <a:p>
            <a:pPr algn="just" rtl="1"/>
            <a:r>
              <a:rPr lang="fa-IR" sz="3200" dirty="0" smtClean="0">
                <a:solidFill>
                  <a:schemeClr val="accent1">
                    <a:lumMod val="50000"/>
                  </a:schemeClr>
                </a:solidFill>
                <a:cs typeface="B Nazanin" panose="00000400000000000000" pitchFamily="2" charset="-78"/>
              </a:rPr>
              <a:t>اگر </a:t>
            </a:r>
            <a:r>
              <a:rPr lang="fa-IR" sz="3200" dirty="0">
                <a:solidFill>
                  <a:schemeClr val="accent1">
                    <a:lumMod val="50000"/>
                  </a:schemeClr>
                </a:solidFill>
                <a:cs typeface="B Nazanin" panose="00000400000000000000" pitchFamily="2" charset="-78"/>
              </a:rPr>
              <a:t>چه در صورتی که اطلاعات کافی و متناسب در اختیار فرد قرار گیرد و کیت با کیفیت مطلوب وجود داشته باشد و نیز فرد بداند که در ادامه باید به کدام مرکز مراجعه کند، تبعات نامطلوب تست به حداقل خواهد رسید. </a:t>
            </a:r>
            <a:endParaRPr lang="en-US" sz="3200" dirty="0" smtClean="0">
              <a:solidFill>
                <a:schemeClr val="accent1">
                  <a:lumMod val="50000"/>
                </a:schemeClr>
              </a:solidFill>
              <a:cs typeface="B Nazanin" panose="00000400000000000000" pitchFamily="2" charset="-78"/>
            </a:endParaRPr>
          </a:p>
          <a:p>
            <a:pPr algn="just" rtl="1"/>
            <a:endParaRPr lang="en-US" sz="3200" dirty="0">
              <a:solidFill>
                <a:schemeClr val="accent1">
                  <a:lumMod val="50000"/>
                </a:schemeClr>
              </a:solidFill>
              <a:cs typeface="B Nazanin" panose="00000400000000000000" pitchFamily="2" charset="-78"/>
            </a:endParaRPr>
          </a:p>
          <a:p>
            <a:pPr algn="just" rtl="1"/>
            <a:r>
              <a:rPr lang="fa-IR" sz="3200" dirty="0" smtClean="0">
                <a:solidFill>
                  <a:schemeClr val="accent1">
                    <a:lumMod val="50000"/>
                  </a:schemeClr>
                </a:solidFill>
                <a:cs typeface="B Nazanin" panose="00000400000000000000" pitchFamily="2" charset="-78"/>
              </a:rPr>
              <a:t>در </a:t>
            </a:r>
            <a:r>
              <a:rPr lang="fa-IR" sz="3200" dirty="0">
                <a:solidFill>
                  <a:schemeClr val="accent1">
                    <a:lumMod val="50000"/>
                  </a:schemeClr>
                </a:solidFill>
                <a:cs typeface="B Nazanin" panose="00000400000000000000" pitchFamily="2" charset="-78"/>
              </a:rPr>
              <a:t>حقیقت مطالعات مختلف نیز نشان داده است که عملا آسیب شدیدی در نتیجه استفاده از “خود آزمون </a:t>
            </a:r>
            <a:r>
              <a:rPr lang="en-US" sz="3200" dirty="0">
                <a:solidFill>
                  <a:schemeClr val="accent1">
                    <a:lumMod val="50000"/>
                  </a:schemeClr>
                </a:solidFill>
                <a:cs typeface="B Nazanin" panose="00000400000000000000" pitchFamily="2" charset="-78"/>
              </a:rPr>
              <a:t>HIV</a:t>
            </a:r>
            <a:r>
              <a:rPr lang="fa-IR" sz="3200" dirty="0">
                <a:solidFill>
                  <a:schemeClr val="accent1">
                    <a:lumMod val="50000"/>
                  </a:schemeClr>
                </a:solidFill>
                <a:cs typeface="B Nazanin" panose="00000400000000000000" pitchFamily="2" charset="-78"/>
              </a:rPr>
              <a:t>” رخ نداده است. </a:t>
            </a:r>
            <a:endParaRPr lang="en-US" sz="3200" dirty="0" smtClean="0">
              <a:solidFill>
                <a:schemeClr val="accent1">
                  <a:lumMod val="50000"/>
                </a:schemeClr>
              </a:solidFill>
              <a:cs typeface="B Nazanin" panose="00000400000000000000" pitchFamily="2" charset="-78"/>
            </a:endParaRPr>
          </a:p>
          <a:p>
            <a:pPr algn="just" rtl="1"/>
            <a:endParaRPr lang="en-US" sz="3200" dirty="0">
              <a:solidFill>
                <a:schemeClr val="accent1">
                  <a:lumMod val="50000"/>
                </a:schemeClr>
              </a:solidFill>
              <a:cs typeface="B Nazanin" panose="00000400000000000000" pitchFamily="2" charset="-78"/>
            </a:endParaRPr>
          </a:p>
          <a:p>
            <a:pPr algn="just" rtl="1"/>
            <a:r>
              <a:rPr lang="fa-IR" sz="3200" dirty="0" smtClean="0">
                <a:solidFill>
                  <a:schemeClr val="accent1">
                    <a:lumMod val="50000"/>
                  </a:schemeClr>
                </a:solidFill>
                <a:cs typeface="B Nazanin" panose="00000400000000000000" pitchFamily="2" charset="-78"/>
              </a:rPr>
              <a:t>تاکنون </a:t>
            </a:r>
            <a:r>
              <a:rPr lang="fa-IR" sz="3200" dirty="0">
                <a:solidFill>
                  <a:schemeClr val="accent1">
                    <a:lumMod val="50000"/>
                  </a:schemeClr>
                </a:solidFill>
                <a:cs typeface="B Nazanin" panose="00000400000000000000" pitchFamily="2" charset="-78"/>
              </a:rPr>
              <a:t>تعداد بسیار معدودی موارد آسیب بصورت خشونت خانگی گزارش شده است که البته مستقیما مرتبط با “خود آزمون </a:t>
            </a:r>
            <a:r>
              <a:rPr lang="en-US" sz="3200" dirty="0">
                <a:solidFill>
                  <a:schemeClr val="accent1">
                    <a:lumMod val="50000"/>
                  </a:schemeClr>
                </a:solidFill>
                <a:cs typeface="B Nazanin" panose="00000400000000000000" pitchFamily="2" charset="-78"/>
              </a:rPr>
              <a:t>HIV</a:t>
            </a:r>
            <a:r>
              <a:rPr lang="fa-IR" sz="3200" dirty="0">
                <a:solidFill>
                  <a:schemeClr val="accent1">
                    <a:lumMod val="50000"/>
                  </a:schemeClr>
                </a:solidFill>
                <a:cs typeface="B Nazanin" panose="00000400000000000000" pitchFamily="2" charset="-78"/>
              </a:rPr>
              <a:t>” نبوده است. </a:t>
            </a:r>
            <a:endParaRPr lang="en-US" sz="3200" dirty="0">
              <a:solidFill>
                <a:schemeClr val="accent1">
                  <a:lumMod val="50000"/>
                </a:schemeClr>
              </a:solidFill>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30FF0F21-5972-47C3-A58F-EFECA81B9517}" type="slidenum">
              <a:rPr lang="en-US" smtClean="0"/>
              <a:t>36</a:t>
            </a:fld>
            <a:endParaRPr lang="en-US"/>
          </a:p>
        </p:txBody>
      </p:sp>
    </p:spTree>
    <p:extLst>
      <p:ext uri="{BB962C8B-B14F-4D97-AF65-F5344CB8AC3E}">
        <p14:creationId xmlns:p14="http://schemas.microsoft.com/office/powerpoint/2010/main" val="10991302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r" rtl="1"/>
            <a:r>
              <a:rPr lang="fa-IR" sz="4000" b="1" dirty="0">
                <a:cs typeface="2  Titr" panose="00000700000000000000" pitchFamily="2" charset="-78"/>
              </a:rPr>
              <a:t>آسیب ها و زیان های احتمالی ناشی از خود-آزمون </a:t>
            </a:r>
            <a:r>
              <a:rPr lang="en-US" sz="4000" b="1" dirty="0">
                <a:cs typeface="2  Titr" panose="00000700000000000000" pitchFamily="2" charset="-78"/>
              </a:rPr>
              <a:t>HIV</a:t>
            </a:r>
          </a:p>
        </p:txBody>
      </p:sp>
      <p:sp>
        <p:nvSpPr>
          <p:cNvPr id="3" name="Content Placeholder 2"/>
          <p:cNvSpPr>
            <a:spLocks noGrp="1"/>
          </p:cNvSpPr>
          <p:nvPr>
            <p:ph idx="1"/>
          </p:nvPr>
        </p:nvSpPr>
        <p:spPr>
          <a:xfrm>
            <a:off x="838200" y="1825624"/>
            <a:ext cx="10515600" cy="4760705"/>
          </a:xfrm>
        </p:spPr>
        <p:txBody>
          <a:bodyPr vert="horz" lIns="91440" tIns="45720" rIns="91440" bIns="45720" rtlCol="0">
            <a:normAutofit fontScale="85000" lnSpcReduction="20000"/>
          </a:bodyPr>
          <a:lstStyle/>
          <a:p>
            <a:pPr algn="just" rtl="1"/>
            <a:r>
              <a:rPr lang="fa-IR" sz="3200" dirty="0" smtClean="0">
                <a:solidFill>
                  <a:schemeClr val="accent1">
                    <a:lumMod val="50000"/>
                  </a:schemeClr>
                </a:solidFill>
                <a:cs typeface="B Nazanin" panose="00000400000000000000" pitchFamily="2" charset="-78"/>
              </a:rPr>
              <a:t>اما </a:t>
            </a:r>
            <a:r>
              <a:rPr lang="fa-IR" sz="3200" dirty="0">
                <a:solidFill>
                  <a:schemeClr val="accent1">
                    <a:lumMod val="50000"/>
                  </a:schemeClr>
                </a:solidFill>
                <a:cs typeface="B Nazanin" panose="00000400000000000000" pitchFamily="2" charset="-78"/>
              </a:rPr>
              <a:t>با وجود تمام شواهدی که به نفع سلامت انجام “خود آزمون </a:t>
            </a:r>
            <a:r>
              <a:rPr lang="en-US" sz="3200" dirty="0">
                <a:solidFill>
                  <a:schemeClr val="accent1">
                    <a:lumMod val="50000"/>
                  </a:schemeClr>
                </a:solidFill>
                <a:cs typeface="B Nazanin" panose="00000400000000000000" pitchFamily="2" charset="-78"/>
              </a:rPr>
              <a:t>HIV</a:t>
            </a:r>
            <a:r>
              <a:rPr lang="fa-IR" sz="3200" dirty="0">
                <a:solidFill>
                  <a:schemeClr val="accent1">
                    <a:lumMod val="50000"/>
                  </a:schemeClr>
                </a:solidFill>
                <a:cs typeface="B Nazanin" panose="00000400000000000000" pitchFamily="2" charset="-78"/>
              </a:rPr>
              <a:t>” وجود دارد، باید در انجام آزمایش </a:t>
            </a:r>
            <a:r>
              <a:rPr lang="en-US" sz="3200" dirty="0">
                <a:solidFill>
                  <a:schemeClr val="accent1">
                    <a:lumMod val="50000"/>
                  </a:schemeClr>
                </a:solidFill>
                <a:cs typeface="B Nazanin" panose="00000400000000000000" pitchFamily="2" charset="-78"/>
              </a:rPr>
              <a:t>HIV</a:t>
            </a:r>
            <a:r>
              <a:rPr lang="fa-IR" sz="3200" dirty="0">
                <a:solidFill>
                  <a:schemeClr val="accent1">
                    <a:lumMod val="50000"/>
                  </a:schemeClr>
                </a:solidFill>
                <a:cs typeface="B Nazanin" panose="00000400000000000000" pitchFamily="2" charset="-78"/>
              </a:rPr>
              <a:t> (به هر روش) به شرایط فرد/ افراد و ارتباطات آنان توجه شود و همواره احتمال بروز برخی آسیب های احتمالی و خشونت ها در نظر گرفته شود. </a:t>
            </a:r>
            <a:endParaRPr lang="en-US" sz="3200" dirty="0" smtClean="0">
              <a:solidFill>
                <a:schemeClr val="accent1">
                  <a:lumMod val="50000"/>
                </a:schemeClr>
              </a:solidFill>
              <a:cs typeface="B Nazanin" panose="00000400000000000000" pitchFamily="2" charset="-78"/>
            </a:endParaRPr>
          </a:p>
          <a:p>
            <a:pPr algn="just" rtl="1"/>
            <a:endParaRPr lang="en-US" sz="3200" dirty="0">
              <a:solidFill>
                <a:schemeClr val="accent1">
                  <a:lumMod val="50000"/>
                </a:schemeClr>
              </a:solidFill>
              <a:cs typeface="B Nazanin" panose="00000400000000000000" pitchFamily="2" charset="-78"/>
            </a:endParaRPr>
          </a:p>
          <a:p>
            <a:pPr algn="just" rtl="1"/>
            <a:r>
              <a:rPr lang="fa-IR" sz="3200" dirty="0" smtClean="0">
                <a:solidFill>
                  <a:schemeClr val="accent1">
                    <a:lumMod val="50000"/>
                  </a:schemeClr>
                </a:solidFill>
                <a:cs typeface="B Nazanin" panose="00000400000000000000" pitchFamily="2" charset="-78"/>
              </a:rPr>
              <a:t>از </a:t>
            </a:r>
            <a:r>
              <a:rPr lang="fa-IR" sz="3200" dirty="0">
                <a:solidFill>
                  <a:schemeClr val="accent1">
                    <a:lumMod val="50000"/>
                  </a:schemeClr>
                </a:solidFill>
                <a:cs typeface="B Nazanin" panose="00000400000000000000" pitchFamily="2" charset="-78"/>
              </a:rPr>
              <a:t>سویی دیگر باید به مشکلات مربوط به اتصال به خدمات تشخیصی تکمیلی، پیشگیری، مراقبت و درمان نیز توجه کرد و بر اساس مجموعه شرایط اشاره شده، بهترین روش را برای انجام تست تشخیصی به فرد پیشنهاد نمود. </a:t>
            </a:r>
            <a:endParaRPr lang="en-US" sz="3200" dirty="0" smtClean="0">
              <a:solidFill>
                <a:schemeClr val="accent1">
                  <a:lumMod val="50000"/>
                </a:schemeClr>
              </a:solidFill>
              <a:cs typeface="B Nazanin" panose="00000400000000000000" pitchFamily="2" charset="-78"/>
            </a:endParaRPr>
          </a:p>
          <a:p>
            <a:pPr algn="just" rtl="1"/>
            <a:endParaRPr lang="en-US" sz="3200" dirty="0">
              <a:solidFill>
                <a:schemeClr val="accent1">
                  <a:lumMod val="50000"/>
                </a:schemeClr>
              </a:solidFill>
              <a:cs typeface="B Nazanin" panose="00000400000000000000" pitchFamily="2" charset="-78"/>
            </a:endParaRPr>
          </a:p>
          <a:p>
            <a:pPr algn="just" rtl="1"/>
            <a:r>
              <a:rPr lang="fa-IR" sz="3200" dirty="0" smtClean="0">
                <a:solidFill>
                  <a:schemeClr val="accent1">
                    <a:lumMod val="50000"/>
                  </a:schemeClr>
                </a:solidFill>
                <a:cs typeface="B Nazanin" panose="00000400000000000000" pitchFamily="2" charset="-78"/>
              </a:rPr>
              <a:t>از </a:t>
            </a:r>
            <a:r>
              <a:rPr lang="fa-IR" sz="3200" dirty="0">
                <a:solidFill>
                  <a:schemeClr val="accent1">
                    <a:lumMod val="50000"/>
                  </a:schemeClr>
                </a:solidFill>
                <a:cs typeface="B Nazanin" panose="00000400000000000000" pitchFamily="2" charset="-78"/>
              </a:rPr>
              <a:t>سویی دیگر باید تلاش شود که از میزان خطرات احتمالی که ممکن است فرد را تهدید می کند، کاست. حفظ رازداری و انتخاب مناسب ترین زمان و مکان برای تست، از جمله موارد کمک کننده است.</a:t>
            </a:r>
            <a:endParaRPr lang="en-US" sz="3200" dirty="0">
              <a:solidFill>
                <a:schemeClr val="accent1">
                  <a:lumMod val="50000"/>
                </a:schemeClr>
              </a:solidFill>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30FF0F21-5972-47C3-A58F-EFECA81B9517}" type="slidenum">
              <a:rPr lang="en-US" smtClean="0"/>
              <a:t>37</a:t>
            </a:fld>
            <a:endParaRPr lang="en-US"/>
          </a:p>
        </p:txBody>
      </p:sp>
    </p:spTree>
    <p:extLst>
      <p:ext uri="{BB962C8B-B14F-4D97-AF65-F5344CB8AC3E}">
        <p14:creationId xmlns:p14="http://schemas.microsoft.com/office/powerpoint/2010/main" val="14652888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r" rtl="1"/>
            <a:r>
              <a:rPr lang="fa-IR" sz="4000" b="1" dirty="0">
                <a:cs typeface="2  Titr" panose="00000700000000000000" pitchFamily="2" charset="-78"/>
              </a:rPr>
              <a:t>رویکرد اول: “خود آزمون </a:t>
            </a:r>
            <a:r>
              <a:rPr lang="en-US" sz="4000" b="1" dirty="0">
                <a:cs typeface="2  Titr" panose="00000700000000000000" pitchFamily="2" charset="-78"/>
              </a:rPr>
              <a:t>HIV</a:t>
            </a:r>
            <a:r>
              <a:rPr lang="fa-IR" sz="4000" b="1" dirty="0">
                <a:cs typeface="2  Titr" panose="00000700000000000000" pitchFamily="2" charset="-78"/>
              </a:rPr>
              <a:t>” حمایت شده</a:t>
            </a:r>
            <a:endParaRPr lang="en-US" sz="4000" b="1" dirty="0">
              <a:cs typeface="2  Titr" panose="00000700000000000000" pitchFamily="2" charset="-78"/>
            </a:endParaRPr>
          </a:p>
        </p:txBody>
      </p:sp>
      <p:sp>
        <p:nvSpPr>
          <p:cNvPr id="3" name="Content Placeholder 2"/>
          <p:cNvSpPr>
            <a:spLocks noGrp="1"/>
          </p:cNvSpPr>
          <p:nvPr>
            <p:ph idx="1"/>
          </p:nvPr>
        </p:nvSpPr>
        <p:spPr/>
        <p:txBody>
          <a:bodyPr vert="horz" lIns="91440" tIns="45720" rIns="91440" bIns="45720" rtlCol="0">
            <a:normAutofit fontScale="77500" lnSpcReduction="20000"/>
          </a:bodyPr>
          <a:lstStyle/>
          <a:p>
            <a:pPr algn="just" rtl="1"/>
            <a:r>
              <a:rPr lang="fa-IR" sz="3200" dirty="0">
                <a:solidFill>
                  <a:schemeClr val="accent1">
                    <a:lumMod val="50000"/>
                  </a:schemeClr>
                </a:solidFill>
                <a:cs typeface="B Nazanin" panose="00000400000000000000" pitchFamily="2" charset="-78"/>
              </a:rPr>
              <a:t>یک مشاوره دوره دیده و یا فرد همسان دوره دیده و یا یکی از پرسنلی که در مراکز مختلف بهداشتی/خدماتی کار می کند و آموزش کافی در این زمینه دیده است، به مخاطبی که تصمیم دارد “خود آزمون </a:t>
            </a:r>
            <a:r>
              <a:rPr lang="en-US" sz="3200" dirty="0">
                <a:solidFill>
                  <a:schemeClr val="accent1">
                    <a:lumMod val="50000"/>
                  </a:schemeClr>
                </a:solidFill>
                <a:cs typeface="B Nazanin" panose="00000400000000000000" pitchFamily="2" charset="-78"/>
              </a:rPr>
              <a:t>HIV</a:t>
            </a:r>
            <a:r>
              <a:rPr lang="fa-IR" sz="3200" dirty="0">
                <a:solidFill>
                  <a:schemeClr val="accent1">
                    <a:lumMod val="50000"/>
                  </a:schemeClr>
                </a:solidFill>
                <a:cs typeface="B Nazanin" panose="00000400000000000000" pitchFamily="2" charset="-78"/>
              </a:rPr>
              <a:t>” را انجام دهد، کمک کرده و اطلاعات لازم را می دهد. ارائه اطلاعات ممکن است قبل از انجام تست و یا در حین انجام </a:t>
            </a:r>
            <a:r>
              <a:rPr lang="fa-IR" sz="3200" dirty="0" smtClean="0">
                <a:solidFill>
                  <a:schemeClr val="accent1">
                    <a:lumMod val="50000"/>
                  </a:schemeClr>
                </a:solidFill>
                <a:cs typeface="B Nazanin" panose="00000400000000000000" pitchFamily="2" charset="-78"/>
              </a:rPr>
              <a:t>تست</a:t>
            </a:r>
            <a:r>
              <a:rPr lang="en-US" sz="3200" dirty="0" smtClean="0">
                <a:solidFill>
                  <a:schemeClr val="accent1">
                    <a:lumMod val="50000"/>
                  </a:schemeClr>
                </a:solidFill>
                <a:cs typeface="B Nazanin" panose="00000400000000000000" pitchFamily="2" charset="-78"/>
              </a:rPr>
              <a:t>HIV </a:t>
            </a:r>
            <a:r>
              <a:rPr lang="fa-IR" sz="3200" dirty="0" smtClean="0">
                <a:solidFill>
                  <a:schemeClr val="accent1">
                    <a:lumMod val="50000"/>
                  </a:schemeClr>
                </a:solidFill>
                <a:cs typeface="B Nazanin" panose="00000400000000000000" pitchFamily="2" charset="-78"/>
              </a:rPr>
              <a:t> صورت </a:t>
            </a:r>
            <a:r>
              <a:rPr lang="fa-IR" sz="3200" dirty="0">
                <a:solidFill>
                  <a:schemeClr val="accent1">
                    <a:lumMod val="50000"/>
                  </a:schemeClr>
                </a:solidFill>
                <a:cs typeface="B Nazanin" panose="00000400000000000000" pitchFamily="2" charset="-78"/>
              </a:rPr>
              <a:t>گیرد. این اطلاعات در مورد نحوه انجام تست و تفسیر نتیجه تست می باشد. </a:t>
            </a:r>
            <a:endParaRPr lang="en-US" sz="3200" dirty="0" smtClean="0">
              <a:solidFill>
                <a:schemeClr val="accent1">
                  <a:lumMod val="50000"/>
                </a:schemeClr>
              </a:solidFill>
              <a:cs typeface="B Nazanin" panose="00000400000000000000" pitchFamily="2" charset="-78"/>
            </a:endParaRPr>
          </a:p>
          <a:p>
            <a:pPr algn="just" rtl="1"/>
            <a:endParaRPr lang="en-US" sz="3200" dirty="0">
              <a:solidFill>
                <a:schemeClr val="accent1">
                  <a:lumMod val="50000"/>
                </a:schemeClr>
              </a:solidFill>
              <a:cs typeface="B Nazanin" panose="00000400000000000000" pitchFamily="2" charset="-78"/>
            </a:endParaRPr>
          </a:p>
          <a:p>
            <a:pPr algn="just" rtl="1"/>
            <a:r>
              <a:rPr lang="fa-IR" sz="3200" dirty="0">
                <a:solidFill>
                  <a:schemeClr val="accent1">
                    <a:lumMod val="50000"/>
                  </a:schemeClr>
                </a:solidFill>
                <a:cs typeface="B Nazanin" panose="00000400000000000000" pitchFamily="2" charset="-78"/>
              </a:rPr>
              <a:t>این روش می تواند به فردی که “خود آزمون </a:t>
            </a:r>
            <a:r>
              <a:rPr lang="en-US" sz="3200" dirty="0">
                <a:solidFill>
                  <a:schemeClr val="accent1">
                    <a:lumMod val="50000"/>
                  </a:schemeClr>
                </a:solidFill>
                <a:cs typeface="B Nazanin" panose="00000400000000000000" pitchFamily="2" charset="-78"/>
              </a:rPr>
              <a:t>HIV</a:t>
            </a:r>
            <a:r>
              <a:rPr lang="fa-IR" sz="3200" dirty="0">
                <a:solidFill>
                  <a:schemeClr val="accent1">
                    <a:lumMod val="50000"/>
                  </a:schemeClr>
                </a:solidFill>
                <a:cs typeface="B Nazanin" panose="00000400000000000000" pitchFamily="2" charset="-78"/>
              </a:rPr>
              <a:t>” را انجام می دهد و احتمالا به تنهایی توانایی انجام تست را ندارد  است، سواد کافی ندارد و یا به هر دلیل نیاز به کمک دارد تا بتواند تست را با سلامت و امنیت بیشتری انجام دهد و نتایج آن را تفسیر کند، کمک کند</a:t>
            </a:r>
            <a:r>
              <a:rPr lang="fa-IR" sz="3200" dirty="0" smtClean="0">
                <a:solidFill>
                  <a:schemeClr val="accent1">
                    <a:lumMod val="50000"/>
                  </a:schemeClr>
                </a:solidFill>
                <a:cs typeface="B Nazanin" panose="00000400000000000000" pitchFamily="2" charset="-78"/>
              </a:rPr>
              <a:t>. </a:t>
            </a:r>
            <a:r>
              <a:rPr lang="fa-IR" sz="3200" dirty="0">
                <a:solidFill>
                  <a:schemeClr val="accent1">
                    <a:lumMod val="50000"/>
                  </a:schemeClr>
                </a:solidFill>
                <a:cs typeface="B Nazanin" panose="00000400000000000000" pitchFamily="2" charset="-78"/>
              </a:rPr>
              <a:t>این روش میتواند به فردی که تمایل به انجام تست دارد اطلاعاتی کافی بدهد تا هر کسی این تست را در سلامت و امنیت بیشتری انجام دهد. </a:t>
            </a:r>
            <a:r>
              <a:rPr lang="fa-IR" sz="3200" dirty="0" smtClean="0">
                <a:solidFill>
                  <a:schemeClr val="accent1">
                    <a:lumMod val="50000"/>
                  </a:schemeClr>
                </a:solidFill>
                <a:cs typeface="B Nazanin" panose="00000400000000000000" pitchFamily="2" charset="-78"/>
              </a:rPr>
              <a:t>این </a:t>
            </a:r>
            <a:r>
              <a:rPr lang="fa-IR" sz="3200" dirty="0">
                <a:solidFill>
                  <a:schemeClr val="accent1">
                    <a:lumMod val="50000"/>
                  </a:schemeClr>
                </a:solidFill>
                <a:cs typeface="B Nazanin" panose="00000400000000000000" pitchFamily="2" charset="-78"/>
              </a:rPr>
              <a:t>روش در جوانان و برخی گروههای جمعیتی می تواند بسیار کمک کننده باشد. </a:t>
            </a:r>
            <a:endParaRPr lang="en-US" sz="3200" dirty="0">
              <a:solidFill>
                <a:schemeClr val="accent1">
                  <a:lumMod val="50000"/>
                </a:schemeClr>
              </a:solidFill>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30FF0F21-5972-47C3-A58F-EFECA81B9517}" type="slidenum">
              <a:rPr lang="en-US" smtClean="0"/>
              <a:t>38</a:t>
            </a:fld>
            <a:endParaRPr lang="en-US"/>
          </a:p>
        </p:txBody>
      </p:sp>
    </p:spTree>
    <p:extLst>
      <p:ext uri="{BB962C8B-B14F-4D97-AF65-F5344CB8AC3E}">
        <p14:creationId xmlns:p14="http://schemas.microsoft.com/office/powerpoint/2010/main" val="25554397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r" rtl="1"/>
            <a:r>
              <a:rPr lang="fa-IR" sz="4000" b="1" dirty="0">
                <a:cs typeface="2  Titr" panose="00000700000000000000" pitchFamily="2" charset="-78"/>
              </a:rPr>
              <a:t>رویکرد اول: “خود آزمون </a:t>
            </a:r>
            <a:r>
              <a:rPr lang="en-US" sz="4000" b="1" dirty="0">
                <a:cs typeface="2  Titr" panose="00000700000000000000" pitchFamily="2" charset="-78"/>
              </a:rPr>
              <a:t>HIV</a:t>
            </a:r>
            <a:r>
              <a:rPr lang="fa-IR" sz="4000" b="1" dirty="0">
                <a:cs typeface="2  Titr" panose="00000700000000000000" pitchFamily="2" charset="-78"/>
              </a:rPr>
              <a:t>” حمایت شده</a:t>
            </a:r>
            <a:endParaRPr lang="en-US" sz="4000" b="1" dirty="0">
              <a:cs typeface="2  Titr" panose="00000700000000000000" pitchFamily="2" charset="-78"/>
            </a:endParaRPr>
          </a:p>
        </p:txBody>
      </p:sp>
      <p:sp>
        <p:nvSpPr>
          <p:cNvPr id="3" name="Content Placeholder 2"/>
          <p:cNvSpPr>
            <a:spLocks noGrp="1"/>
          </p:cNvSpPr>
          <p:nvPr>
            <p:ph idx="1"/>
          </p:nvPr>
        </p:nvSpPr>
        <p:spPr/>
        <p:txBody>
          <a:bodyPr vert="horz" lIns="91440" tIns="45720" rIns="91440" bIns="45720" rtlCol="0">
            <a:normAutofit fontScale="92500" lnSpcReduction="10000"/>
          </a:bodyPr>
          <a:lstStyle/>
          <a:p>
            <a:pPr marL="0" indent="0" algn="just" rtl="1">
              <a:buNone/>
            </a:pPr>
            <a:r>
              <a:rPr lang="fa-IR" sz="3200" dirty="0" smtClean="0">
                <a:solidFill>
                  <a:schemeClr val="accent1">
                    <a:lumMod val="50000"/>
                  </a:schemeClr>
                </a:solidFill>
                <a:cs typeface="B Nazanin" panose="00000400000000000000" pitchFamily="2" charset="-78"/>
              </a:rPr>
              <a:t>ابزار </a:t>
            </a:r>
            <a:r>
              <a:rPr lang="fa-IR" sz="3200" dirty="0">
                <a:solidFill>
                  <a:schemeClr val="accent1">
                    <a:lumMod val="50000"/>
                  </a:schemeClr>
                </a:solidFill>
                <a:cs typeface="B Nazanin" panose="00000400000000000000" pitchFamily="2" charset="-78"/>
              </a:rPr>
              <a:t>حمایتی از “خود آزمون </a:t>
            </a:r>
            <a:r>
              <a:rPr lang="en-US" sz="3200" dirty="0">
                <a:solidFill>
                  <a:schemeClr val="accent1">
                    <a:lumMod val="50000"/>
                  </a:schemeClr>
                </a:solidFill>
                <a:cs typeface="B Nazanin" panose="00000400000000000000" pitchFamily="2" charset="-78"/>
              </a:rPr>
              <a:t>HIV</a:t>
            </a:r>
            <a:r>
              <a:rPr lang="fa-IR" sz="3200" dirty="0">
                <a:solidFill>
                  <a:schemeClr val="accent1">
                    <a:lumMod val="50000"/>
                  </a:schemeClr>
                </a:solidFill>
                <a:cs typeface="B Nazanin" panose="00000400000000000000" pitchFamily="2" charset="-78"/>
              </a:rPr>
              <a:t>” می تواند شامل موارد زیر باشد:</a:t>
            </a:r>
            <a:endParaRPr lang="en-US" sz="3200" dirty="0">
              <a:solidFill>
                <a:schemeClr val="accent1">
                  <a:lumMod val="50000"/>
                </a:schemeClr>
              </a:solidFill>
              <a:cs typeface="B Nazanin" panose="00000400000000000000" pitchFamily="2" charset="-78"/>
            </a:endParaRPr>
          </a:p>
          <a:p>
            <a:pPr lvl="1" algn="just" rtl="1"/>
            <a:r>
              <a:rPr lang="fa-IR" sz="2800" dirty="0" smtClean="0">
                <a:solidFill>
                  <a:schemeClr val="accent1">
                    <a:lumMod val="50000"/>
                  </a:schemeClr>
                </a:solidFill>
                <a:cs typeface="B Nazanin" panose="00000400000000000000" pitchFamily="2" charset="-78"/>
              </a:rPr>
              <a:t>موارد </a:t>
            </a:r>
            <a:r>
              <a:rPr lang="fa-IR" sz="2800" dirty="0">
                <a:solidFill>
                  <a:schemeClr val="accent1">
                    <a:lumMod val="50000"/>
                  </a:schemeClr>
                </a:solidFill>
                <a:cs typeface="B Nazanin" panose="00000400000000000000" pitchFamily="2" charset="-78"/>
              </a:rPr>
              <a:t>آموزشی (پمفلت و بروشور) که توسط شرکت سازنده کیت “خود آزمون </a:t>
            </a:r>
            <a:r>
              <a:rPr lang="en-US" sz="2800" dirty="0">
                <a:solidFill>
                  <a:schemeClr val="accent1">
                    <a:lumMod val="50000"/>
                  </a:schemeClr>
                </a:solidFill>
                <a:cs typeface="B Nazanin" panose="00000400000000000000" pitchFamily="2" charset="-78"/>
              </a:rPr>
              <a:t>HIV</a:t>
            </a:r>
            <a:r>
              <a:rPr lang="fa-IR" sz="2800" dirty="0">
                <a:solidFill>
                  <a:schemeClr val="accent1">
                    <a:lumMod val="50000"/>
                  </a:schemeClr>
                </a:solidFill>
                <a:cs typeface="B Nazanin" panose="00000400000000000000" pitchFamily="2" charset="-78"/>
              </a:rPr>
              <a:t>” داخل آن قرار می گیرد</a:t>
            </a:r>
            <a:endParaRPr lang="en-US" sz="2800" dirty="0">
              <a:solidFill>
                <a:schemeClr val="accent1">
                  <a:lumMod val="50000"/>
                </a:schemeClr>
              </a:solidFill>
              <a:cs typeface="B Nazanin" panose="00000400000000000000" pitchFamily="2" charset="-78"/>
            </a:endParaRPr>
          </a:p>
          <a:p>
            <a:pPr lvl="1" algn="just" rtl="1"/>
            <a:r>
              <a:rPr lang="fa-IR" sz="2800" dirty="0">
                <a:solidFill>
                  <a:schemeClr val="accent1">
                    <a:lumMod val="50000"/>
                  </a:schemeClr>
                </a:solidFill>
                <a:cs typeface="B Nazanin" panose="00000400000000000000" pitchFamily="2" charset="-78"/>
              </a:rPr>
              <a:t>آموزش و اطلاع رسانی کوتاه و متناسب (بصورت فردی و چهره به چهره یا گروهی) قبل از انجام تست</a:t>
            </a:r>
            <a:endParaRPr lang="en-US" sz="2800" dirty="0">
              <a:solidFill>
                <a:schemeClr val="accent1">
                  <a:lumMod val="50000"/>
                </a:schemeClr>
              </a:solidFill>
              <a:cs typeface="B Nazanin" panose="00000400000000000000" pitchFamily="2" charset="-78"/>
            </a:endParaRPr>
          </a:p>
          <a:p>
            <a:pPr lvl="1" algn="just" rtl="1"/>
            <a:r>
              <a:rPr lang="fa-IR" sz="2800" dirty="0">
                <a:solidFill>
                  <a:schemeClr val="accent1">
                    <a:lumMod val="50000"/>
                  </a:schemeClr>
                </a:solidFill>
                <a:cs typeface="B Nazanin" panose="00000400000000000000" pitchFamily="2" charset="-78"/>
              </a:rPr>
              <a:t>کمک حضوری در طی مراحل انجام “خود آزمون </a:t>
            </a:r>
            <a:r>
              <a:rPr lang="en-US" sz="2800" dirty="0">
                <a:solidFill>
                  <a:schemeClr val="accent1">
                    <a:lumMod val="50000"/>
                  </a:schemeClr>
                </a:solidFill>
                <a:cs typeface="B Nazanin" panose="00000400000000000000" pitchFamily="2" charset="-78"/>
              </a:rPr>
              <a:t>HIV</a:t>
            </a:r>
            <a:r>
              <a:rPr lang="fa-IR" sz="2800" dirty="0">
                <a:solidFill>
                  <a:schemeClr val="accent1">
                    <a:lumMod val="50000"/>
                  </a:schemeClr>
                </a:solidFill>
                <a:cs typeface="B Nazanin" panose="00000400000000000000" pitchFamily="2" charset="-78"/>
              </a:rPr>
              <a:t>”</a:t>
            </a:r>
            <a:endParaRPr lang="en-US" sz="2800" dirty="0">
              <a:solidFill>
                <a:schemeClr val="accent1">
                  <a:lumMod val="50000"/>
                </a:schemeClr>
              </a:solidFill>
              <a:cs typeface="B Nazanin" panose="00000400000000000000" pitchFamily="2" charset="-78"/>
            </a:endParaRPr>
          </a:p>
          <a:p>
            <a:pPr lvl="1" algn="just" rtl="1"/>
            <a:r>
              <a:rPr lang="fa-IR" sz="2800" dirty="0">
                <a:solidFill>
                  <a:schemeClr val="accent1">
                    <a:lumMod val="50000"/>
                  </a:schemeClr>
                </a:solidFill>
                <a:cs typeface="B Nazanin" panose="00000400000000000000" pitchFamily="2" charset="-78"/>
              </a:rPr>
              <a:t>خطوط ارتباطی کمکی برای اطلاع رسانی بیشتر در مورد “خود آزمون </a:t>
            </a:r>
            <a:r>
              <a:rPr lang="en-US" sz="2800" dirty="0">
                <a:solidFill>
                  <a:schemeClr val="accent1">
                    <a:lumMod val="50000"/>
                  </a:schemeClr>
                </a:solidFill>
                <a:cs typeface="B Nazanin" panose="00000400000000000000" pitchFamily="2" charset="-78"/>
              </a:rPr>
              <a:t>HIV</a:t>
            </a:r>
            <a:r>
              <a:rPr lang="fa-IR" sz="2800" dirty="0">
                <a:solidFill>
                  <a:schemeClr val="accent1">
                    <a:lumMod val="50000"/>
                  </a:schemeClr>
                </a:solidFill>
                <a:cs typeface="B Nazanin" panose="00000400000000000000" pitchFamily="2" charset="-78"/>
              </a:rPr>
              <a:t>” و تفسیر نتایج</a:t>
            </a:r>
            <a:endParaRPr lang="en-US" sz="2800" dirty="0">
              <a:solidFill>
                <a:schemeClr val="accent1">
                  <a:lumMod val="50000"/>
                </a:schemeClr>
              </a:solidFill>
              <a:cs typeface="B Nazanin" panose="00000400000000000000" pitchFamily="2" charset="-78"/>
            </a:endParaRPr>
          </a:p>
          <a:p>
            <a:pPr lvl="1" algn="just" rtl="1"/>
            <a:r>
              <a:rPr lang="fa-IR" sz="2800" dirty="0">
                <a:solidFill>
                  <a:schemeClr val="accent1">
                    <a:lumMod val="50000"/>
                  </a:schemeClr>
                </a:solidFill>
                <a:cs typeface="B Nazanin" panose="00000400000000000000" pitchFamily="2" charset="-78"/>
              </a:rPr>
              <a:t>برنامه های اینترنتی/شبکه های مجازی برای ارائه اطلاعات و راهنمایی در مورد “خود آزمون </a:t>
            </a:r>
            <a:r>
              <a:rPr lang="en-US" sz="2800" dirty="0">
                <a:solidFill>
                  <a:schemeClr val="accent1">
                    <a:lumMod val="50000"/>
                  </a:schemeClr>
                </a:solidFill>
                <a:cs typeface="B Nazanin" panose="00000400000000000000" pitchFamily="2" charset="-78"/>
              </a:rPr>
              <a:t>HIV</a:t>
            </a:r>
            <a:r>
              <a:rPr lang="fa-IR" sz="2800" dirty="0">
                <a:solidFill>
                  <a:schemeClr val="accent1">
                    <a:lumMod val="50000"/>
                  </a:schemeClr>
                </a:solidFill>
                <a:cs typeface="B Nazanin" panose="00000400000000000000" pitchFamily="2" charset="-78"/>
              </a:rPr>
              <a:t>”</a:t>
            </a:r>
            <a:endParaRPr lang="en-US" sz="2800" dirty="0">
              <a:solidFill>
                <a:schemeClr val="accent1">
                  <a:lumMod val="50000"/>
                </a:schemeClr>
              </a:solidFill>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30FF0F21-5972-47C3-A58F-EFECA81B9517}" type="slidenum">
              <a:rPr lang="en-US" smtClean="0"/>
              <a:t>39</a:t>
            </a:fld>
            <a:endParaRPr lang="en-US"/>
          </a:p>
        </p:txBody>
      </p:sp>
    </p:spTree>
    <p:extLst>
      <p:ext uri="{BB962C8B-B14F-4D97-AF65-F5344CB8AC3E}">
        <p14:creationId xmlns:p14="http://schemas.microsoft.com/office/powerpoint/2010/main" val="7896744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755583"/>
          </a:xfrm>
        </p:spPr>
        <p:txBody>
          <a:bodyPr>
            <a:normAutofit fontScale="90000"/>
          </a:bodyPr>
          <a:lstStyle/>
          <a:p>
            <a:pPr algn="r" rtl="1"/>
            <a:r>
              <a:rPr lang="fa-IR" sz="4400" dirty="0">
                <a:cs typeface="2  Titr" panose="00000700000000000000" pitchFamily="2" charset="-78"/>
              </a:rPr>
              <a:t>پنج  شرط </a:t>
            </a:r>
            <a:r>
              <a:rPr lang="fa-IR" sz="4400" dirty="0" smtClean="0">
                <a:cs typeface="2  Titr" panose="00000700000000000000" pitchFamily="2" charset="-78"/>
              </a:rPr>
              <a:t>اصلی مشاوره</a:t>
            </a:r>
            <a:endParaRPr lang="en-US" sz="4400" dirty="0">
              <a:cs typeface="2  Titr" panose="00000700000000000000" pitchFamily="2" charset="-78"/>
            </a:endParaRPr>
          </a:p>
        </p:txBody>
      </p:sp>
      <p:sp>
        <p:nvSpPr>
          <p:cNvPr id="3" name="Content Placeholder 2"/>
          <p:cNvSpPr>
            <a:spLocks noGrp="1"/>
          </p:cNvSpPr>
          <p:nvPr>
            <p:ph idx="1"/>
          </p:nvPr>
        </p:nvSpPr>
        <p:spPr>
          <a:xfrm>
            <a:off x="581192" y="1855304"/>
            <a:ext cx="11029615" cy="4465958"/>
          </a:xfrm>
        </p:spPr>
        <p:txBody>
          <a:bodyPr vert="horz" lIns="91440" tIns="45720" rIns="91440" bIns="45720" rtlCol="0" anchor="ctr">
            <a:normAutofit fontScale="77500" lnSpcReduction="20000"/>
          </a:bodyPr>
          <a:lstStyle/>
          <a:p>
            <a:pPr algn="r" rtl="1"/>
            <a:r>
              <a:rPr lang="en-US" sz="4000" dirty="0">
                <a:solidFill>
                  <a:schemeClr val="accent1">
                    <a:lumMod val="50000"/>
                  </a:schemeClr>
                </a:solidFill>
                <a:cs typeface="B Nazanin" panose="00000400000000000000" pitchFamily="2" charset="-78"/>
              </a:rPr>
              <a:t>Consent</a:t>
            </a:r>
            <a:r>
              <a:rPr lang="ar-SA" sz="4000" dirty="0">
                <a:solidFill>
                  <a:schemeClr val="accent1">
                    <a:lumMod val="50000"/>
                  </a:schemeClr>
                </a:solidFill>
                <a:cs typeface="B Nazanin" panose="00000400000000000000" pitchFamily="2" charset="-78"/>
              </a:rPr>
              <a:t> = رضایت آگاهانه: آزمایش باید به شکل کاملا آگاهانه و با رضایت فرد انجام شود. </a:t>
            </a:r>
            <a:endParaRPr lang="en-US" sz="4000" dirty="0">
              <a:solidFill>
                <a:schemeClr val="accent1">
                  <a:lumMod val="50000"/>
                </a:schemeClr>
              </a:solidFill>
              <a:cs typeface="B Nazanin" panose="00000400000000000000" pitchFamily="2" charset="-78"/>
            </a:endParaRPr>
          </a:p>
          <a:p>
            <a:pPr algn="r" rtl="1"/>
            <a:r>
              <a:rPr lang="en-US" sz="4000" dirty="0">
                <a:solidFill>
                  <a:schemeClr val="accent1">
                    <a:lumMod val="50000"/>
                  </a:schemeClr>
                </a:solidFill>
                <a:cs typeface="B Nazanin" panose="00000400000000000000" pitchFamily="2" charset="-78"/>
              </a:rPr>
              <a:t>Counselling</a:t>
            </a:r>
            <a:r>
              <a:rPr lang="ar-SA" sz="4000" dirty="0">
                <a:solidFill>
                  <a:schemeClr val="accent1">
                    <a:lumMod val="50000"/>
                  </a:schemeClr>
                </a:solidFill>
                <a:cs typeface="B Nazanin" panose="00000400000000000000" pitchFamily="2" charset="-78"/>
              </a:rPr>
              <a:t>= مشاوره: دسترسی به خدمات مشاوره فراهم باشد </a:t>
            </a:r>
            <a:endParaRPr lang="en-US" sz="4000" dirty="0">
              <a:solidFill>
                <a:schemeClr val="accent1">
                  <a:lumMod val="50000"/>
                </a:schemeClr>
              </a:solidFill>
              <a:cs typeface="B Nazanin" panose="00000400000000000000" pitchFamily="2" charset="-78"/>
            </a:endParaRPr>
          </a:p>
          <a:p>
            <a:pPr algn="r" rtl="1"/>
            <a:r>
              <a:rPr lang="en-US" sz="4000" dirty="0">
                <a:solidFill>
                  <a:schemeClr val="accent1">
                    <a:lumMod val="50000"/>
                  </a:schemeClr>
                </a:solidFill>
                <a:cs typeface="B Nazanin" panose="00000400000000000000" pitchFamily="2" charset="-78"/>
              </a:rPr>
              <a:t>Confidentiality</a:t>
            </a:r>
            <a:r>
              <a:rPr lang="ar-SA" sz="4000" dirty="0">
                <a:solidFill>
                  <a:schemeClr val="accent1">
                    <a:lumMod val="50000"/>
                  </a:schemeClr>
                </a:solidFill>
                <a:cs typeface="B Nazanin" panose="00000400000000000000" pitchFamily="2" charset="-78"/>
              </a:rPr>
              <a:t>= حفظ محرمانگی و رازداری: کلیه اطلاعات باید کاملا محرمانه باقی مانده و اصل راز داری به شکل کامل رعایت شود</a:t>
            </a:r>
            <a:endParaRPr lang="en-US" sz="4000" dirty="0">
              <a:solidFill>
                <a:schemeClr val="accent1">
                  <a:lumMod val="50000"/>
                </a:schemeClr>
              </a:solidFill>
              <a:cs typeface="B Nazanin" panose="00000400000000000000" pitchFamily="2" charset="-78"/>
            </a:endParaRPr>
          </a:p>
          <a:p>
            <a:pPr algn="r" rtl="1"/>
            <a:r>
              <a:rPr lang="en-US" sz="4000" dirty="0">
                <a:solidFill>
                  <a:schemeClr val="accent1">
                    <a:lumMod val="50000"/>
                  </a:schemeClr>
                </a:solidFill>
                <a:cs typeface="B Nazanin" panose="00000400000000000000" pitchFamily="2" charset="-78"/>
              </a:rPr>
              <a:t>Correct test results </a:t>
            </a:r>
            <a:r>
              <a:rPr lang="ar-SA" sz="4000" dirty="0">
                <a:solidFill>
                  <a:schemeClr val="accent1">
                    <a:lumMod val="50000"/>
                  </a:schemeClr>
                </a:solidFill>
                <a:cs typeface="B Nazanin" panose="00000400000000000000" pitchFamily="2" charset="-78"/>
              </a:rPr>
              <a:t>=تست معتبر و صحیح: از تست های آزمایشگاهی معتبر و تایید شده استفاده شود </a:t>
            </a:r>
            <a:endParaRPr lang="en-US" sz="4000" dirty="0">
              <a:solidFill>
                <a:schemeClr val="accent1">
                  <a:lumMod val="50000"/>
                </a:schemeClr>
              </a:solidFill>
              <a:cs typeface="B Nazanin" panose="00000400000000000000" pitchFamily="2" charset="-78"/>
            </a:endParaRPr>
          </a:p>
          <a:p>
            <a:pPr algn="r" rtl="1"/>
            <a:r>
              <a:rPr lang="en-US" sz="4000" dirty="0">
                <a:solidFill>
                  <a:schemeClr val="accent1">
                    <a:lumMod val="50000"/>
                  </a:schemeClr>
                </a:solidFill>
                <a:cs typeface="B Nazanin" panose="00000400000000000000" pitchFamily="2" charset="-78"/>
              </a:rPr>
              <a:t>Connection</a:t>
            </a:r>
            <a:r>
              <a:rPr lang="ar-SA" sz="4000" dirty="0">
                <a:solidFill>
                  <a:schemeClr val="accent1">
                    <a:lumMod val="50000"/>
                  </a:schemeClr>
                </a:solidFill>
                <a:cs typeface="B Nazanin" panose="00000400000000000000" pitchFamily="2" charset="-78"/>
              </a:rPr>
              <a:t>=امکان بر قراری ارتباط با سطوح ارائه دهنده خدمات مراقبت و درمان: امکان بر قراری ارتباط با مراکز درمان و مراقبت تخصصی وجود داشته باشد </a:t>
            </a:r>
            <a:endParaRPr lang="en-US" sz="4000" dirty="0">
              <a:solidFill>
                <a:schemeClr val="accent1">
                  <a:lumMod val="50000"/>
                </a:schemeClr>
              </a:solidFill>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30FF0F21-5972-47C3-A58F-EFECA81B9517}" type="slidenum">
              <a:rPr lang="en-US" smtClean="0"/>
              <a:t>4</a:t>
            </a:fld>
            <a:endParaRPr lang="en-US"/>
          </a:p>
        </p:txBody>
      </p:sp>
    </p:spTree>
    <p:extLst>
      <p:ext uri="{BB962C8B-B14F-4D97-AF65-F5344CB8AC3E}">
        <p14:creationId xmlns:p14="http://schemas.microsoft.com/office/powerpoint/2010/main" val="41581568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r" rtl="1"/>
            <a:r>
              <a:rPr lang="fa-IR" sz="4000" b="1" dirty="0">
                <a:cs typeface="2  Titr" panose="00000700000000000000" pitchFamily="2" charset="-78"/>
              </a:rPr>
              <a:t>رویکرد دوم: “خود آزمون </a:t>
            </a:r>
            <a:r>
              <a:rPr lang="en-US" sz="4000" b="1" dirty="0">
                <a:cs typeface="2  Titr" panose="00000700000000000000" pitchFamily="2" charset="-78"/>
              </a:rPr>
              <a:t>HIV</a:t>
            </a:r>
            <a:r>
              <a:rPr lang="fa-IR" sz="4000" b="1" dirty="0">
                <a:cs typeface="2  Titr" panose="00000700000000000000" pitchFamily="2" charset="-78"/>
              </a:rPr>
              <a:t>” بدون حمایت </a:t>
            </a:r>
            <a:endParaRPr lang="en-US" sz="4000" b="1" dirty="0">
              <a:cs typeface="2  Titr" panose="00000700000000000000" pitchFamily="2" charset="-78"/>
            </a:endParaRPr>
          </a:p>
        </p:txBody>
      </p:sp>
      <p:sp>
        <p:nvSpPr>
          <p:cNvPr id="3" name="Content Placeholder 2"/>
          <p:cNvSpPr>
            <a:spLocks noGrp="1"/>
          </p:cNvSpPr>
          <p:nvPr>
            <p:ph idx="1"/>
          </p:nvPr>
        </p:nvSpPr>
        <p:spPr/>
        <p:txBody>
          <a:bodyPr vert="horz" lIns="91440" tIns="45720" rIns="91440" bIns="45720" rtlCol="0">
            <a:normAutofit fontScale="92500" lnSpcReduction="20000"/>
          </a:bodyPr>
          <a:lstStyle/>
          <a:p>
            <a:pPr marL="0" indent="0" algn="just" rtl="1">
              <a:buNone/>
            </a:pPr>
            <a:r>
              <a:rPr lang="fa-IR" sz="3200" dirty="0">
                <a:solidFill>
                  <a:schemeClr val="accent1">
                    <a:lumMod val="50000"/>
                  </a:schemeClr>
                </a:solidFill>
                <a:cs typeface="B Nazanin" panose="00000400000000000000" pitchFamily="2" charset="-78"/>
              </a:rPr>
              <a:t>“خود آزمون </a:t>
            </a:r>
            <a:r>
              <a:rPr lang="en-US" sz="3200" dirty="0">
                <a:solidFill>
                  <a:schemeClr val="accent1">
                    <a:lumMod val="50000"/>
                  </a:schemeClr>
                </a:solidFill>
                <a:cs typeface="B Nazanin" panose="00000400000000000000" pitchFamily="2" charset="-78"/>
              </a:rPr>
              <a:t>HIV</a:t>
            </a:r>
            <a:r>
              <a:rPr lang="fa-IR" sz="3200" dirty="0">
                <a:solidFill>
                  <a:schemeClr val="accent1">
                    <a:lumMod val="50000"/>
                  </a:schemeClr>
                </a:solidFill>
                <a:cs typeface="B Nazanin" panose="00000400000000000000" pitchFamily="2" charset="-78"/>
              </a:rPr>
              <a:t>” حمایت نشده زمانی است که فردی تست را با استفاده از کیت های مخصوص “خود آزمون </a:t>
            </a:r>
            <a:r>
              <a:rPr lang="en-US" sz="3200" dirty="0">
                <a:solidFill>
                  <a:schemeClr val="accent1">
                    <a:lumMod val="50000"/>
                  </a:schemeClr>
                </a:solidFill>
                <a:cs typeface="B Nazanin" panose="00000400000000000000" pitchFamily="2" charset="-78"/>
              </a:rPr>
              <a:t>HIV</a:t>
            </a:r>
            <a:r>
              <a:rPr lang="fa-IR" sz="3200" dirty="0">
                <a:solidFill>
                  <a:schemeClr val="accent1">
                    <a:lumMod val="50000"/>
                  </a:schemeClr>
                </a:solidFill>
                <a:cs typeface="B Nazanin" panose="00000400000000000000" pitchFamily="2" charset="-78"/>
              </a:rPr>
              <a:t>” انجام دهد و فقط از مطالب آموزشی داخل کیت استفاده کند و برای انجام تست و تفسیر نتایج آن، از فرد دیگری کمک نگیرد</a:t>
            </a:r>
            <a:r>
              <a:rPr lang="fa-IR" sz="3200">
                <a:solidFill>
                  <a:schemeClr val="accent1">
                    <a:lumMod val="50000"/>
                  </a:schemeClr>
                </a:solidFill>
                <a:cs typeface="B Nazanin" panose="00000400000000000000" pitchFamily="2" charset="-78"/>
              </a:rPr>
              <a:t>. </a:t>
            </a:r>
            <a:endParaRPr lang="en-US" sz="3200" smtClean="0">
              <a:solidFill>
                <a:schemeClr val="accent1">
                  <a:lumMod val="50000"/>
                </a:schemeClr>
              </a:solidFill>
              <a:cs typeface="B Nazanin" panose="00000400000000000000" pitchFamily="2" charset="-78"/>
            </a:endParaRPr>
          </a:p>
          <a:p>
            <a:pPr marL="0" indent="0" algn="just" rtl="1">
              <a:buNone/>
            </a:pPr>
            <a:endParaRPr lang="en-US" sz="3200" dirty="0">
              <a:solidFill>
                <a:schemeClr val="accent1">
                  <a:lumMod val="50000"/>
                </a:schemeClr>
              </a:solidFill>
              <a:cs typeface="B Nazanin" panose="00000400000000000000" pitchFamily="2" charset="-78"/>
            </a:endParaRPr>
          </a:p>
          <a:p>
            <a:pPr marL="0" indent="0" algn="just" rtl="1">
              <a:buNone/>
            </a:pPr>
            <a:r>
              <a:rPr lang="fa-IR" sz="3200" dirty="0">
                <a:solidFill>
                  <a:schemeClr val="accent1">
                    <a:lumMod val="50000"/>
                  </a:schemeClr>
                </a:solidFill>
                <a:cs typeface="B Nazanin" panose="00000400000000000000" pitchFamily="2" charset="-78"/>
              </a:rPr>
              <a:t>در هر دو رویکرد، کیت های “خود آزمون </a:t>
            </a:r>
            <a:r>
              <a:rPr lang="en-US" sz="3200" dirty="0">
                <a:solidFill>
                  <a:schemeClr val="accent1">
                    <a:lumMod val="50000"/>
                  </a:schemeClr>
                </a:solidFill>
                <a:cs typeface="B Nazanin" panose="00000400000000000000" pitchFamily="2" charset="-78"/>
              </a:rPr>
              <a:t>HIV</a:t>
            </a:r>
            <a:r>
              <a:rPr lang="fa-IR" sz="3200" dirty="0">
                <a:solidFill>
                  <a:schemeClr val="accent1">
                    <a:lumMod val="50000"/>
                  </a:schemeClr>
                </a:solidFill>
                <a:cs typeface="B Nazanin" panose="00000400000000000000" pitchFamily="2" charset="-78"/>
              </a:rPr>
              <a:t>” معمولا همراه با اطلاعات/ ابزارهایی نظیر خط تلفن پاسخگو، موبایل یا خط پاسخگو با پیامک، ویدئو، پمفلت و بروشورهای آموزشی و راهنما ، آدرس و تلفن محل های ارجاع در صورت نیاز به تست های تشخیصی تأییدی و خدمات پیشگیری، مراقبت و درمان </a:t>
            </a:r>
            <a:r>
              <a:rPr lang="en-US" sz="3200" dirty="0">
                <a:solidFill>
                  <a:schemeClr val="accent1">
                    <a:lumMod val="50000"/>
                  </a:schemeClr>
                </a:solidFill>
                <a:cs typeface="B Nazanin" panose="00000400000000000000" pitchFamily="2" charset="-78"/>
              </a:rPr>
              <a:t>HIV</a:t>
            </a:r>
            <a:r>
              <a:rPr lang="fa-IR" sz="3200" dirty="0">
                <a:solidFill>
                  <a:schemeClr val="accent1">
                    <a:lumMod val="50000"/>
                  </a:schemeClr>
                </a:solidFill>
                <a:cs typeface="B Nazanin" panose="00000400000000000000" pitchFamily="2" charset="-78"/>
              </a:rPr>
              <a:t> ، می باشند. </a:t>
            </a:r>
            <a:endParaRPr lang="en-US" sz="3200" dirty="0">
              <a:solidFill>
                <a:schemeClr val="accent1">
                  <a:lumMod val="50000"/>
                </a:schemeClr>
              </a:solidFill>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30FF0F21-5972-47C3-A58F-EFECA81B9517}" type="slidenum">
              <a:rPr lang="en-US" smtClean="0"/>
              <a:t>40</a:t>
            </a:fld>
            <a:endParaRPr lang="en-US"/>
          </a:p>
        </p:txBody>
      </p:sp>
    </p:spTree>
    <p:extLst>
      <p:ext uri="{BB962C8B-B14F-4D97-AF65-F5344CB8AC3E}">
        <p14:creationId xmlns:p14="http://schemas.microsoft.com/office/powerpoint/2010/main" val="22736244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r" rtl="1"/>
            <a:r>
              <a:rPr lang="fa-IR" sz="4000" b="1" dirty="0">
                <a:cs typeface="2  Titr" panose="00000700000000000000" pitchFamily="2" charset="-78"/>
              </a:rPr>
              <a:t>رویکرد دوم: “خود آزمون </a:t>
            </a:r>
            <a:r>
              <a:rPr lang="en-US" sz="4000" b="1" dirty="0">
                <a:cs typeface="2  Titr" panose="00000700000000000000" pitchFamily="2" charset="-78"/>
              </a:rPr>
              <a:t>HIV</a:t>
            </a:r>
            <a:r>
              <a:rPr lang="fa-IR" sz="4000" b="1" dirty="0">
                <a:cs typeface="2  Titr" panose="00000700000000000000" pitchFamily="2" charset="-78"/>
              </a:rPr>
              <a:t>” بدون حمایت </a:t>
            </a:r>
            <a:endParaRPr lang="en-US" sz="4000" b="1" dirty="0">
              <a:cs typeface="2  Titr" panose="00000700000000000000" pitchFamily="2" charset="-78"/>
            </a:endParaRPr>
          </a:p>
        </p:txBody>
      </p:sp>
      <p:sp>
        <p:nvSpPr>
          <p:cNvPr id="3" name="Content Placeholder 2"/>
          <p:cNvSpPr>
            <a:spLocks noGrp="1"/>
          </p:cNvSpPr>
          <p:nvPr>
            <p:ph idx="1"/>
          </p:nvPr>
        </p:nvSpPr>
        <p:spPr/>
        <p:txBody>
          <a:bodyPr vert="horz" lIns="91440" tIns="45720" rIns="91440" bIns="45720" rtlCol="0">
            <a:normAutofit fontScale="85000" lnSpcReduction="10000"/>
          </a:bodyPr>
          <a:lstStyle/>
          <a:p>
            <a:pPr marL="0" indent="0" algn="just" rtl="1">
              <a:buNone/>
            </a:pPr>
            <a:endParaRPr lang="en-US" sz="3200" dirty="0" smtClean="0">
              <a:solidFill>
                <a:schemeClr val="accent1">
                  <a:lumMod val="50000"/>
                </a:schemeClr>
              </a:solidFill>
              <a:cs typeface="B Nazanin" panose="00000400000000000000" pitchFamily="2" charset="-78"/>
            </a:endParaRPr>
          </a:p>
          <a:p>
            <a:pPr marL="0" indent="0" algn="just" rtl="1">
              <a:buNone/>
            </a:pPr>
            <a:r>
              <a:rPr lang="fa-IR" sz="3200" dirty="0" smtClean="0">
                <a:solidFill>
                  <a:schemeClr val="accent1">
                    <a:lumMod val="50000"/>
                  </a:schemeClr>
                </a:solidFill>
                <a:cs typeface="B Nazanin" panose="00000400000000000000" pitchFamily="2" charset="-78"/>
              </a:rPr>
              <a:t>اگر </a:t>
            </a:r>
            <a:r>
              <a:rPr lang="fa-IR" sz="3200" dirty="0">
                <a:solidFill>
                  <a:schemeClr val="accent1">
                    <a:lumMod val="50000"/>
                  </a:schemeClr>
                </a:solidFill>
                <a:cs typeface="B Nazanin" panose="00000400000000000000" pitchFamily="2" charset="-78"/>
              </a:rPr>
              <a:t>چه در این رویکرد نیز وجود حداقل  یکی موارد زیر لازم است:</a:t>
            </a:r>
            <a:endParaRPr lang="en-US" sz="3200" dirty="0">
              <a:solidFill>
                <a:schemeClr val="accent1">
                  <a:lumMod val="50000"/>
                </a:schemeClr>
              </a:solidFill>
              <a:cs typeface="B Nazanin" panose="00000400000000000000" pitchFamily="2" charset="-78"/>
            </a:endParaRPr>
          </a:p>
          <a:p>
            <a:pPr lvl="1" algn="just" rtl="1"/>
            <a:r>
              <a:rPr lang="fa-IR" sz="3200" dirty="0">
                <a:solidFill>
                  <a:schemeClr val="accent1">
                    <a:lumMod val="50000"/>
                  </a:schemeClr>
                </a:solidFill>
                <a:cs typeface="B Nazanin" panose="00000400000000000000" pitchFamily="2" charset="-78"/>
              </a:rPr>
              <a:t>موارد آموزشی (پمفلت و بروشور) که توسط شرکت سازنده کیت “خود آزمون </a:t>
            </a:r>
            <a:r>
              <a:rPr lang="en-US" sz="3200" dirty="0">
                <a:solidFill>
                  <a:schemeClr val="accent1">
                    <a:lumMod val="50000"/>
                  </a:schemeClr>
                </a:solidFill>
                <a:cs typeface="B Nazanin" panose="00000400000000000000" pitchFamily="2" charset="-78"/>
              </a:rPr>
              <a:t>HIV</a:t>
            </a:r>
            <a:r>
              <a:rPr lang="fa-IR" sz="3200" dirty="0">
                <a:solidFill>
                  <a:schemeClr val="accent1">
                    <a:lumMod val="50000"/>
                  </a:schemeClr>
                </a:solidFill>
                <a:cs typeface="B Nazanin" panose="00000400000000000000" pitchFamily="2" charset="-78"/>
              </a:rPr>
              <a:t>” داخل آن قرار می گیرد</a:t>
            </a:r>
            <a:endParaRPr lang="en-US" sz="3200" dirty="0">
              <a:solidFill>
                <a:schemeClr val="accent1">
                  <a:lumMod val="50000"/>
                </a:schemeClr>
              </a:solidFill>
              <a:cs typeface="B Nazanin" panose="00000400000000000000" pitchFamily="2" charset="-78"/>
            </a:endParaRPr>
          </a:p>
          <a:p>
            <a:pPr lvl="1" algn="just" rtl="1"/>
            <a:r>
              <a:rPr lang="fa-IR" sz="3200" dirty="0">
                <a:solidFill>
                  <a:schemeClr val="accent1">
                    <a:lumMod val="50000"/>
                  </a:schemeClr>
                </a:solidFill>
                <a:cs typeface="B Nazanin" panose="00000400000000000000" pitchFamily="2" charset="-78"/>
              </a:rPr>
              <a:t>خطوط ارتباطی کمکی برای اطلاع رسانی بیشتر در مورد “خود آزمون </a:t>
            </a:r>
            <a:r>
              <a:rPr lang="en-US" sz="3200" dirty="0">
                <a:solidFill>
                  <a:schemeClr val="accent1">
                    <a:lumMod val="50000"/>
                  </a:schemeClr>
                </a:solidFill>
                <a:cs typeface="B Nazanin" panose="00000400000000000000" pitchFamily="2" charset="-78"/>
              </a:rPr>
              <a:t>HIV</a:t>
            </a:r>
            <a:r>
              <a:rPr lang="fa-IR" sz="3200" dirty="0">
                <a:solidFill>
                  <a:schemeClr val="accent1">
                    <a:lumMod val="50000"/>
                  </a:schemeClr>
                </a:solidFill>
                <a:cs typeface="B Nazanin" panose="00000400000000000000" pitchFamily="2" charset="-78"/>
              </a:rPr>
              <a:t>” و تفسیر نتایج</a:t>
            </a:r>
            <a:endParaRPr lang="en-US" sz="3200" dirty="0">
              <a:solidFill>
                <a:schemeClr val="accent1">
                  <a:lumMod val="50000"/>
                </a:schemeClr>
              </a:solidFill>
              <a:cs typeface="B Nazanin" panose="00000400000000000000" pitchFamily="2" charset="-78"/>
            </a:endParaRPr>
          </a:p>
          <a:p>
            <a:pPr lvl="1" algn="just" rtl="1"/>
            <a:r>
              <a:rPr lang="fa-IR" sz="3200" dirty="0">
                <a:solidFill>
                  <a:schemeClr val="accent1">
                    <a:lumMod val="50000"/>
                  </a:schemeClr>
                </a:solidFill>
                <a:cs typeface="B Nazanin" panose="00000400000000000000" pitchFamily="2" charset="-78"/>
              </a:rPr>
              <a:t>برنامه های اینترنتی/شبکه های مجازی برای ارائه اطلاعات و راهنمایی در مورد “خود آزمون </a:t>
            </a:r>
            <a:r>
              <a:rPr lang="en-US" sz="3200" dirty="0">
                <a:solidFill>
                  <a:schemeClr val="accent1">
                    <a:lumMod val="50000"/>
                  </a:schemeClr>
                </a:solidFill>
                <a:cs typeface="B Nazanin" panose="00000400000000000000" pitchFamily="2" charset="-78"/>
              </a:rPr>
              <a:t>HIV</a:t>
            </a:r>
            <a:r>
              <a:rPr lang="fa-IR" sz="3200" dirty="0">
                <a:solidFill>
                  <a:schemeClr val="accent1">
                    <a:lumMod val="50000"/>
                  </a:schemeClr>
                </a:solidFill>
                <a:cs typeface="B Nazanin" panose="00000400000000000000" pitchFamily="2" charset="-78"/>
              </a:rPr>
              <a:t>”</a:t>
            </a:r>
            <a:endParaRPr lang="en-US" sz="3200" dirty="0">
              <a:solidFill>
                <a:schemeClr val="accent1">
                  <a:lumMod val="50000"/>
                </a:schemeClr>
              </a:solidFill>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30FF0F21-5972-47C3-A58F-EFECA81B9517}" type="slidenum">
              <a:rPr lang="en-US" smtClean="0"/>
              <a:t>41</a:t>
            </a:fld>
            <a:endParaRPr lang="en-US"/>
          </a:p>
        </p:txBody>
      </p:sp>
    </p:spTree>
    <p:extLst>
      <p:ext uri="{BB962C8B-B14F-4D97-AF65-F5344CB8AC3E}">
        <p14:creationId xmlns:p14="http://schemas.microsoft.com/office/powerpoint/2010/main" val="33372667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81192" y="1610652"/>
            <a:ext cx="11029615" cy="3678303"/>
          </a:xfrm>
        </p:spPr>
        <p:txBody>
          <a:bodyPr vert="horz" lIns="91440" tIns="45720" rIns="91440" bIns="45720" rtlCol="0">
            <a:normAutofit/>
          </a:bodyPr>
          <a:lstStyle/>
          <a:p>
            <a:pPr marL="0" indent="0" algn="ctr" rtl="1">
              <a:buNone/>
            </a:pPr>
            <a:endParaRPr lang="en-US" sz="4000" dirty="0">
              <a:solidFill>
                <a:schemeClr val="accent1">
                  <a:lumMod val="50000"/>
                </a:schemeClr>
              </a:solidFill>
              <a:cs typeface="B Nazanin" panose="00000400000000000000" pitchFamily="2" charset="-78"/>
            </a:endParaRPr>
          </a:p>
          <a:p>
            <a:pPr marL="0" indent="0" algn="ctr" rtl="1">
              <a:buNone/>
            </a:pPr>
            <a:r>
              <a:rPr lang="fa-IR" sz="4000" dirty="0" smtClean="0">
                <a:solidFill>
                  <a:schemeClr val="accent1">
                    <a:lumMod val="50000"/>
                  </a:schemeClr>
                </a:solidFill>
                <a:cs typeface="B Nazanin" panose="00000400000000000000" pitchFamily="2" charset="-78"/>
              </a:rPr>
              <a:t>در </a:t>
            </a:r>
            <a:r>
              <a:rPr lang="fa-IR" sz="4000" dirty="0">
                <a:solidFill>
                  <a:schemeClr val="accent1">
                    <a:lumMod val="50000"/>
                  </a:schemeClr>
                </a:solidFill>
                <a:cs typeface="B Nazanin" panose="00000400000000000000" pitchFamily="2" charset="-78"/>
              </a:rPr>
              <a:t>حال حاضر سیاست کشور جمهوری اسلامی ایران (در صورت دسترسی به تست های خود آزمون ) “خود آزمون </a:t>
            </a:r>
            <a:r>
              <a:rPr lang="en-US" sz="4000" dirty="0">
                <a:solidFill>
                  <a:schemeClr val="accent1">
                    <a:lumMod val="50000"/>
                  </a:schemeClr>
                </a:solidFill>
                <a:cs typeface="B Nazanin" panose="00000400000000000000" pitchFamily="2" charset="-78"/>
              </a:rPr>
              <a:t>HIV</a:t>
            </a:r>
            <a:r>
              <a:rPr lang="fa-IR" sz="4000" dirty="0">
                <a:solidFill>
                  <a:schemeClr val="accent1">
                    <a:lumMod val="50000"/>
                  </a:schemeClr>
                </a:solidFill>
                <a:cs typeface="B Nazanin" panose="00000400000000000000" pitchFamily="2" charset="-78"/>
              </a:rPr>
              <a:t>”، با رویکرد حمایت شده است.</a:t>
            </a:r>
            <a:endParaRPr lang="en-US" sz="4000" dirty="0">
              <a:solidFill>
                <a:schemeClr val="accent1">
                  <a:lumMod val="50000"/>
                </a:schemeClr>
              </a:solidFill>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30FF0F21-5972-47C3-A58F-EFECA81B9517}" type="slidenum">
              <a:rPr lang="en-US" smtClean="0"/>
              <a:t>42</a:t>
            </a:fld>
            <a:endParaRPr lang="en-US"/>
          </a:p>
        </p:txBody>
      </p:sp>
    </p:spTree>
    <p:extLst>
      <p:ext uri="{BB962C8B-B14F-4D97-AF65-F5344CB8AC3E}">
        <p14:creationId xmlns:p14="http://schemas.microsoft.com/office/powerpoint/2010/main" val="27797765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6835"/>
            <a:ext cx="10515600" cy="1126435"/>
          </a:xfrm>
        </p:spPr>
        <p:txBody>
          <a:bodyPr vert="horz" lIns="91440" tIns="45720" rIns="91440" bIns="45720" rtlCol="0" anchor="ctr">
            <a:normAutofit/>
          </a:bodyPr>
          <a:lstStyle/>
          <a:p>
            <a:pPr algn="ctr" rtl="1"/>
            <a:r>
              <a:rPr lang="fa-IR" sz="3600" b="1" dirty="0">
                <a:cs typeface="2  Titr" panose="00000700000000000000" pitchFamily="2" charset="-78"/>
              </a:rPr>
              <a:t>جایگاه خود-آزمون </a:t>
            </a:r>
            <a:r>
              <a:rPr lang="en-US" sz="3600" b="1" dirty="0">
                <a:cs typeface="2  Titr" panose="00000700000000000000" pitchFamily="2" charset="-78"/>
              </a:rPr>
              <a:t>HIV</a:t>
            </a:r>
            <a:r>
              <a:rPr lang="fa-IR" sz="3600" b="1" dirty="0">
                <a:cs typeface="2  Titr" panose="00000700000000000000" pitchFamily="2" charset="-78"/>
              </a:rPr>
              <a:t> در الگوریتم کشوری تشخیص </a:t>
            </a:r>
            <a:r>
              <a:rPr lang="en-US" sz="3600" b="1" dirty="0">
                <a:cs typeface="2  Titr" panose="00000700000000000000" pitchFamily="2" charset="-78"/>
              </a:rPr>
              <a:t>HIV</a:t>
            </a:r>
          </a:p>
        </p:txBody>
      </p:sp>
      <p:sp>
        <p:nvSpPr>
          <p:cNvPr id="3" name="Content Placeholder 2"/>
          <p:cNvSpPr>
            <a:spLocks noGrp="1"/>
          </p:cNvSpPr>
          <p:nvPr>
            <p:ph idx="1"/>
          </p:nvPr>
        </p:nvSpPr>
        <p:spPr>
          <a:xfrm>
            <a:off x="838200" y="1966498"/>
            <a:ext cx="10515600" cy="4891502"/>
          </a:xfrm>
        </p:spPr>
        <p:txBody>
          <a:bodyPr vert="horz" lIns="91440" tIns="45720" rIns="91440" bIns="45720" rtlCol="0">
            <a:noAutofit/>
          </a:bodyPr>
          <a:lstStyle/>
          <a:p>
            <a:pPr algn="just" rtl="1"/>
            <a:r>
              <a:rPr lang="fa-IR" sz="2400" dirty="0">
                <a:solidFill>
                  <a:schemeClr val="accent1">
                    <a:lumMod val="50000"/>
                  </a:schemeClr>
                </a:solidFill>
                <a:cs typeface="B Nazanin" panose="00000400000000000000" pitchFamily="2" charset="-78"/>
              </a:rPr>
              <a:t>خود آزمون </a:t>
            </a:r>
            <a:r>
              <a:rPr lang="en-US" sz="2400" dirty="0">
                <a:solidFill>
                  <a:schemeClr val="accent1">
                    <a:lumMod val="50000"/>
                  </a:schemeClr>
                </a:solidFill>
                <a:cs typeface="B Nazanin" panose="00000400000000000000" pitchFamily="2" charset="-78"/>
              </a:rPr>
              <a:t>HIV</a:t>
            </a:r>
            <a:r>
              <a:rPr lang="fa-IR" sz="2400" dirty="0">
                <a:solidFill>
                  <a:schemeClr val="accent1">
                    <a:lumMod val="50000"/>
                  </a:schemeClr>
                </a:solidFill>
                <a:cs typeface="B Nazanin" panose="00000400000000000000" pitchFamily="2" charset="-78"/>
              </a:rPr>
              <a:t>”  بعنوان یک روش قابل قبول برای انجام تست </a:t>
            </a:r>
            <a:r>
              <a:rPr lang="en-US" sz="2400" dirty="0">
                <a:solidFill>
                  <a:schemeClr val="accent1">
                    <a:lumMod val="50000"/>
                  </a:schemeClr>
                </a:solidFill>
                <a:cs typeface="B Nazanin" panose="00000400000000000000" pitchFamily="2" charset="-78"/>
              </a:rPr>
              <a:t>HIV</a:t>
            </a:r>
            <a:r>
              <a:rPr lang="fa-IR" sz="2400" dirty="0">
                <a:solidFill>
                  <a:schemeClr val="accent1">
                    <a:lumMod val="50000"/>
                  </a:schemeClr>
                </a:solidFill>
                <a:cs typeface="B Nazanin" panose="00000400000000000000" pitchFamily="2" charset="-78"/>
              </a:rPr>
              <a:t> و در جهت رسیدن به اهداف 90 90 </a:t>
            </a:r>
            <a:r>
              <a:rPr lang="fa-IR" sz="2400" dirty="0" smtClean="0">
                <a:solidFill>
                  <a:schemeClr val="accent1">
                    <a:lumMod val="50000"/>
                  </a:schemeClr>
                </a:solidFill>
                <a:cs typeface="B Nazanin" panose="00000400000000000000" pitchFamily="2" charset="-78"/>
              </a:rPr>
              <a:t>90، </a:t>
            </a:r>
            <a:r>
              <a:rPr lang="fa-IR" sz="2400" dirty="0">
                <a:solidFill>
                  <a:schemeClr val="accent1">
                    <a:lumMod val="50000"/>
                  </a:schemeClr>
                </a:solidFill>
                <a:cs typeface="B Nazanin" panose="00000400000000000000" pitchFamily="2" charset="-78"/>
              </a:rPr>
              <a:t>در کنار روش های قبلی تست </a:t>
            </a:r>
            <a:r>
              <a:rPr lang="en-US" sz="2400" dirty="0">
                <a:solidFill>
                  <a:schemeClr val="accent1">
                    <a:lumMod val="50000"/>
                  </a:schemeClr>
                </a:solidFill>
                <a:cs typeface="B Nazanin" panose="00000400000000000000" pitchFamily="2" charset="-78"/>
              </a:rPr>
              <a:t>HIV</a:t>
            </a:r>
            <a:r>
              <a:rPr lang="fa-IR" sz="2400" dirty="0">
                <a:solidFill>
                  <a:schemeClr val="accent1">
                    <a:lumMod val="50000"/>
                  </a:schemeClr>
                </a:solidFill>
                <a:cs typeface="B Nazanin" panose="00000400000000000000" pitchFamily="2" charset="-78"/>
              </a:rPr>
              <a:t> می </a:t>
            </a:r>
            <a:r>
              <a:rPr lang="fa-IR" sz="2400" dirty="0" smtClean="0">
                <a:solidFill>
                  <a:schemeClr val="accent1">
                    <a:lumMod val="50000"/>
                  </a:schemeClr>
                </a:solidFill>
                <a:cs typeface="B Nazanin" panose="00000400000000000000" pitchFamily="2" charset="-78"/>
              </a:rPr>
              <a:t>باشد، </a:t>
            </a:r>
            <a:r>
              <a:rPr lang="fa-IR" sz="2400" dirty="0">
                <a:solidFill>
                  <a:schemeClr val="accent1">
                    <a:lumMod val="50000"/>
                  </a:schemeClr>
                </a:solidFill>
                <a:cs typeface="B Nazanin" panose="00000400000000000000" pitchFamily="2" charset="-78"/>
              </a:rPr>
              <a:t>در حال حاضر سیاست کشور جمهوری اسلامی ایران (در صورت دسترسی به تست های خود آزمون ) “خود آزمون </a:t>
            </a:r>
            <a:r>
              <a:rPr lang="en-US" sz="2400" dirty="0">
                <a:solidFill>
                  <a:schemeClr val="accent1">
                    <a:lumMod val="50000"/>
                  </a:schemeClr>
                </a:solidFill>
                <a:cs typeface="B Nazanin" panose="00000400000000000000" pitchFamily="2" charset="-78"/>
              </a:rPr>
              <a:t>HIV</a:t>
            </a:r>
            <a:r>
              <a:rPr lang="fa-IR" sz="2400" dirty="0">
                <a:solidFill>
                  <a:schemeClr val="accent1">
                    <a:lumMod val="50000"/>
                  </a:schemeClr>
                </a:solidFill>
                <a:cs typeface="B Nazanin" panose="00000400000000000000" pitchFamily="2" charset="-78"/>
              </a:rPr>
              <a:t>”، با رویکرد حمایت شده است</a:t>
            </a:r>
            <a:r>
              <a:rPr lang="fa-IR" sz="2400" dirty="0" smtClean="0">
                <a:solidFill>
                  <a:schemeClr val="accent1">
                    <a:lumMod val="50000"/>
                  </a:schemeClr>
                </a:solidFill>
                <a:cs typeface="B Nazanin" panose="00000400000000000000" pitchFamily="2" charset="-78"/>
              </a:rPr>
              <a:t>.</a:t>
            </a:r>
            <a:endParaRPr lang="en-US" sz="2400" dirty="0" smtClean="0">
              <a:solidFill>
                <a:schemeClr val="accent1">
                  <a:lumMod val="50000"/>
                </a:schemeClr>
              </a:solidFill>
              <a:cs typeface="B Nazanin" panose="00000400000000000000" pitchFamily="2" charset="-78"/>
            </a:endParaRPr>
          </a:p>
          <a:p>
            <a:pPr algn="just" rtl="1"/>
            <a:endParaRPr lang="en-US" sz="2400" dirty="0">
              <a:solidFill>
                <a:schemeClr val="accent1">
                  <a:lumMod val="50000"/>
                </a:schemeClr>
              </a:solidFill>
              <a:cs typeface="B Nazanin" panose="00000400000000000000" pitchFamily="2" charset="-78"/>
            </a:endParaRPr>
          </a:p>
          <a:p>
            <a:pPr algn="just" rtl="1"/>
            <a:r>
              <a:rPr lang="fa-IR" sz="2400" dirty="0">
                <a:solidFill>
                  <a:schemeClr val="accent1">
                    <a:lumMod val="50000"/>
                  </a:schemeClr>
                </a:solidFill>
                <a:cs typeface="B Nazanin" panose="00000400000000000000" pitchFamily="2" charset="-78"/>
              </a:rPr>
              <a:t>الگوریتم </a:t>
            </a:r>
            <a:r>
              <a:rPr lang="fa-IR" sz="2400" dirty="0" smtClean="0">
                <a:solidFill>
                  <a:schemeClr val="accent1">
                    <a:lumMod val="50000"/>
                  </a:schemeClr>
                </a:solidFill>
                <a:cs typeface="B Nazanin" panose="00000400000000000000" pitchFamily="2" charset="-78"/>
              </a:rPr>
              <a:t>تشخیص</a:t>
            </a:r>
            <a:r>
              <a:rPr lang="en-US" sz="2400" dirty="0" smtClean="0">
                <a:solidFill>
                  <a:schemeClr val="accent1">
                    <a:lumMod val="50000"/>
                  </a:schemeClr>
                </a:solidFill>
                <a:cs typeface="B Nazanin" panose="00000400000000000000" pitchFamily="2" charset="-78"/>
              </a:rPr>
              <a:t>HIV </a:t>
            </a:r>
            <a:r>
              <a:rPr lang="fa-IR" sz="2400" dirty="0" smtClean="0">
                <a:solidFill>
                  <a:schemeClr val="accent1">
                    <a:lumMod val="50000"/>
                  </a:schemeClr>
                </a:solidFill>
                <a:cs typeface="B Nazanin" panose="00000400000000000000" pitchFamily="2" charset="-78"/>
              </a:rPr>
              <a:t> درکشور </a:t>
            </a:r>
            <a:r>
              <a:rPr lang="fa-IR" sz="2400" dirty="0">
                <a:solidFill>
                  <a:schemeClr val="accent1">
                    <a:lumMod val="50000"/>
                  </a:schemeClr>
                </a:solidFill>
                <a:cs typeface="B Nazanin" panose="00000400000000000000" pitchFamily="2" charset="-78"/>
              </a:rPr>
              <a:t>شامل استفاده سریال از سه آزمون است که بعنوان آزمون 1، آزمون 2 و آزمون 3 شناخته می شوند. و "خود آزمون </a:t>
            </a:r>
            <a:r>
              <a:rPr lang="en-US" sz="2400" dirty="0" smtClean="0">
                <a:solidFill>
                  <a:schemeClr val="accent1">
                    <a:lumMod val="50000"/>
                  </a:schemeClr>
                </a:solidFill>
                <a:cs typeface="B Nazanin" panose="00000400000000000000" pitchFamily="2" charset="-78"/>
              </a:rPr>
              <a:t>HIV</a:t>
            </a:r>
            <a:r>
              <a:rPr lang="fa-IR" sz="2400" dirty="0" smtClean="0">
                <a:solidFill>
                  <a:schemeClr val="accent1">
                    <a:lumMod val="50000"/>
                  </a:schemeClr>
                </a:solidFill>
                <a:cs typeface="B Nazanin" panose="00000400000000000000" pitchFamily="2" charset="-78"/>
              </a:rPr>
              <a:t>" </a:t>
            </a:r>
            <a:r>
              <a:rPr lang="fa-IR" sz="2400" dirty="0">
                <a:solidFill>
                  <a:schemeClr val="accent1">
                    <a:lumMod val="50000"/>
                  </a:schemeClr>
                </a:solidFill>
                <a:cs typeface="B Nazanin" panose="00000400000000000000" pitchFamily="2" charset="-78"/>
              </a:rPr>
              <a:t>به عنوان آزمون صفر محسوب می شود</a:t>
            </a:r>
            <a:r>
              <a:rPr lang="fa-IR" sz="2400" dirty="0" smtClean="0">
                <a:solidFill>
                  <a:schemeClr val="accent1">
                    <a:lumMod val="50000"/>
                  </a:schemeClr>
                </a:solidFill>
                <a:cs typeface="B Nazanin" panose="00000400000000000000" pitchFamily="2" charset="-78"/>
              </a:rPr>
              <a:t>.</a:t>
            </a:r>
          </a:p>
          <a:p>
            <a:pPr algn="just" rtl="1"/>
            <a:endParaRPr lang="en-US" sz="2400" dirty="0">
              <a:solidFill>
                <a:schemeClr val="accent1">
                  <a:lumMod val="50000"/>
                </a:schemeClr>
              </a:solidFill>
              <a:cs typeface="B Nazanin" panose="00000400000000000000" pitchFamily="2" charset="-78"/>
            </a:endParaRPr>
          </a:p>
          <a:p>
            <a:pPr algn="just" rtl="1"/>
            <a:r>
              <a:rPr lang="fa-IR" sz="2400" dirty="0">
                <a:solidFill>
                  <a:schemeClr val="accent1">
                    <a:lumMod val="50000"/>
                  </a:schemeClr>
                </a:solidFill>
                <a:cs typeface="B Nazanin" panose="00000400000000000000" pitchFamily="2" charset="-78"/>
              </a:rPr>
              <a:t>  “خود آزمون </a:t>
            </a:r>
            <a:r>
              <a:rPr lang="en-US" sz="2400" dirty="0">
                <a:solidFill>
                  <a:schemeClr val="accent1">
                    <a:lumMod val="50000"/>
                  </a:schemeClr>
                </a:solidFill>
                <a:cs typeface="B Nazanin" panose="00000400000000000000" pitchFamily="2" charset="-78"/>
              </a:rPr>
              <a:t>HIV</a:t>
            </a:r>
            <a:r>
              <a:rPr lang="fa-IR" sz="2400" dirty="0">
                <a:solidFill>
                  <a:schemeClr val="accent1">
                    <a:lumMod val="50000"/>
                  </a:schemeClr>
                </a:solidFill>
                <a:cs typeface="B Nazanin" panose="00000400000000000000" pitchFamily="2" charset="-78"/>
              </a:rPr>
              <a:t>” یک روش برای غربالگری اولیه است که می تواند فرد را در مسیر صحیح اقدامات پیشگیرانه، تشخیصی و در صورت نیاز درمانی قرار دهد.</a:t>
            </a:r>
            <a:endParaRPr lang="en-US" sz="2400" dirty="0">
              <a:solidFill>
                <a:schemeClr val="accent1">
                  <a:lumMod val="50000"/>
                </a:schemeClr>
              </a:solidFill>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30FF0F21-5972-47C3-A58F-EFECA81B9517}" type="slidenum">
              <a:rPr lang="en-US" smtClean="0"/>
              <a:t>43</a:t>
            </a:fld>
            <a:endParaRPr lang="en-US"/>
          </a:p>
        </p:txBody>
      </p:sp>
    </p:spTree>
    <p:extLst>
      <p:ext uri="{BB962C8B-B14F-4D97-AF65-F5344CB8AC3E}">
        <p14:creationId xmlns:p14="http://schemas.microsoft.com/office/powerpoint/2010/main" val="22855604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7339" y="0"/>
            <a:ext cx="7991061" cy="6858000"/>
          </a:xfrm>
        </p:spPr>
      </p:pic>
      <p:sp>
        <p:nvSpPr>
          <p:cNvPr id="6" name="Slide Number Placeholder 5"/>
          <p:cNvSpPr>
            <a:spLocks noGrp="1"/>
          </p:cNvSpPr>
          <p:nvPr>
            <p:ph type="sldNum" sz="quarter" idx="12"/>
          </p:nvPr>
        </p:nvSpPr>
        <p:spPr/>
        <p:txBody>
          <a:bodyPr/>
          <a:lstStyle/>
          <a:p>
            <a:fld id="{30FF0F21-5972-47C3-A58F-EFECA81B9517}" type="slidenum">
              <a:rPr lang="en-US" smtClean="0"/>
              <a:t>44</a:t>
            </a:fld>
            <a:endParaRPr lang="en-US"/>
          </a:p>
        </p:txBody>
      </p:sp>
    </p:spTree>
    <p:extLst>
      <p:ext uri="{BB962C8B-B14F-4D97-AF65-F5344CB8AC3E}">
        <p14:creationId xmlns:p14="http://schemas.microsoft.com/office/powerpoint/2010/main" val="23501636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itle 1"/>
          <p:cNvSpPr>
            <a:spLocks noGrp="1"/>
          </p:cNvSpPr>
          <p:nvPr>
            <p:ph type="title"/>
          </p:nvPr>
        </p:nvSpPr>
        <p:spPr/>
        <p:txBody>
          <a:bodyPr/>
          <a:lstStyle/>
          <a:p>
            <a:endParaRPr lang="en-US" altLang="en-US" smtClean="0">
              <a:latin typeface="Verdana" panose="020B0604030504040204" pitchFamily="34" charset="0"/>
              <a:cs typeface="Trebuchet MS" panose="020B0603020202020204" pitchFamily="34" charset="0"/>
            </a:endParaRPr>
          </a:p>
        </p:txBody>
      </p:sp>
      <p:pic>
        <p:nvPicPr>
          <p:cNvPr id="15769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t="12125" b="12125"/>
          <a:stretch>
            <a:fillRect/>
          </a:stretch>
        </p:blipFill>
        <p:spPr>
          <a:xfrm>
            <a:off x="0" y="0"/>
            <a:ext cx="12192000" cy="6858000"/>
          </a:xfrm>
        </p:spPr>
      </p:pic>
      <p:sp>
        <p:nvSpPr>
          <p:cNvPr id="3" name="Slide Number Placeholder 2"/>
          <p:cNvSpPr>
            <a:spLocks noGrp="1"/>
          </p:cNvSpPr>
          <p:nvPr>
            <p:ph type="sldNum" sz="quarter" idx="12"/>
          </p:nvPr>
        </p:nvSpPr>
        <p:spPr/>
        <p:txBody>
          <a:bodyPr/>
          <a:lstStyle/>
          <a:p>
            <a:fld id="{30FF0F21-5972-47C3-A58F-EFECA81B9517}" type="slidenum">
              <a:rPr lang="en-US" smtClean="0"/>
              <a:t>45</a:t>
            </a:fld>
            <a:endParaRPr lang="en-US"/>
          </a:p>
        </p:txBody>
      </p:sp>
    </p:spTree>
    <p:extLst>
      <p:ext uri="{BB962C8B-B14F-4D97-AF65-F5344CB8AC3E}">
        <p14:creationId xmlns:p14="http://schemas.microsoft.com/office/powerpoint/2010/main" val="239897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t="12993" b="12993"/>
          <a:stretch>
            <a:fillRect/>
          </a:stretch>
        </p:blipFill>
        <p:spPr>
          <a:xfrm>
            <a:off x="0" y="0"/>
            <a:ext cx="12201784" cy="6858000"/>
          </a:xfrm>
        </p:spPr>
      </p:pic>
      <p:sp>
        <p:nvSpPr>
          <p:cNvPr id="3" name="Slide Number Placeholder 2"/>
          <p:cNvSpPr>
            <a:spLocks noGrp="1"/>
          </p:cNvSpPr>
          <p:nvPr>
            <p:ph type="sldNum" sz="quarter" idx="12"/>
          </p:nvPr>
        </p:nvSpPr>
        <p:spPr/>
        <p:txBody>
          <a:bodyPr/>
          <a:lstStyle/>
          <a:p>
            <a:fld id="{30FF0F21-5972-47C3-A58F-EFECA81B9517}" type="slidenum">
              <a:rPr lang="en-US" smtClean="0"/>
              <a:t>46</a:t>
            </a:fld>
            <a:endParaRPr lang="en-US"/>
          </a:p>
        </p:txBody>
      </p:sp>
    </p:spTree>
    <p:extLst>
      <p:ext uri="{BB962C8B-B14F-4D97-AF65-F5344CB8AC3E}">
        <p14:creationId xmlns:p14="http://schemas.microsoft.com/office/powerpoint/2010/main" val="761402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t="9694" b="9694"/>
          <a:stretch>
            <a:fillRect/>
          </a:stretch>
        </p:blipFill>
        <p:spPr>
          <a:xfrm>
            <a:off x="0" y="0"/>
            <a:ext cx="12192000" cy="6858000"/>
          </a:xfrm>
        </p:spPr>
      </p:pic>
      <p:sp>
        <p:nvSpPr>
          <p:cNvPr id="3" name="Slide Number Placeholder 2"/>
          <p:cNvSpPr>
            <a:spLocks noGrp="1"/>
          </p:cNvSpPr>
          <p:nvPr>
            <p:ph type="sldNum" sz="quarter" idx="12"/>
          </p:nvPr>
        </p:nvSpPr>
        <p:spPr/>
        <p:txBody>
          <a:bodyPr/>
          <a:lstStyle/>
          <a:p>
            <a:fld id="{30FF0F21-5972-47C3-A58F-EFECA81B9517}" type="slidenum">
              <a:rPr lang="en-US" smtClean="0"/>
              <a:t>47</a:t>
            </a:fld>
            <a:endParaRPr lang="en-US"/>
          </a:p>
        </p:txBody>
      </p:sp>
    </p:spTree>
    <p:extLst>
      <p:ext uri="{BB962C8B-B14F-4D97-AF65-F5344CB8AC3E}">
        <p14:creationId xmlns:p14="http://schemas.microsoft.com/office/powerpoint/2010/main" val="3727424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0081"/>
            <a:ext cx="10515600" cy="1325563"/>
          </a:xfrm>
        </p:spPr>
        <p:txBody>
          <a:bodyPr>
            <a:normAutofit/>
          </a:bodyPr>
          <a:lstStyle/>
          <a:p>
            <a:pPr algn="r" rtl="1"/>
            <a:r>
              <a:rPr lang="fa-IR" sz="4000" dirty="0" smtClean="0">
                <a:cs typeface="2  Titr" panose="00000700000000000000" pitchFamily="2" charset="-78"/>
              </a:rPr>
              <a:t>عفونت اخیر </a:t>
            </a:r>
            <a:r>
              <a:rPr lang="en-US" sz="4000" dirty="0" smtClean="0">
                <a:cs typeface="2  Titr" panose="00000700000000000000" pitchFamily="2" charset="-78"/>
              </a:rPr>
              <a:t>HIV</a:t>
            </a:r>
            <a:endParaRPr lang="en-US" sz="4000" dirty="0">
              <a:cs typeface="2  Titr" panose="00000700000000000000" pitchFamily="2" charset="-78"/>
            </a:endParaRPr>
          </a:p>
        </p:txBody>
      </p:sp>
      <p:sp>
        <p:nvSpPr>
          <p:cNvPr id="3" name="Content Placeholder 2"/>
          <p:cNvSpPr>
            <a:spLocks noGrp="1"/>
          </p:cNvSpPr>
          <p:nvPr>
            <p:ph idx="1"/>
          </p:nvPr>
        </p:nvSpPr>
        <p:spPr>
          <a:xfrm>
            <a:off x="838200" y="1988033"/>
            <a:ext cx="10515600" cy="5115132"/>
          </a:xfrm>
        </p:spPr>
        <p:txBody>
          <a:bodyPr>
            <a:normAutofit fontScale="85000" lnSpcReduction="10000"/>
          </a:bodyPr>
          <a:lstStyle/>
          <a:p>
            <a:pPr algn="just" rtl="1"/>
            <a:r>
              <a:rPr lang="en-US" sz="3200" dirty="0" smtClean="0">
                <a:solidFill>
                  <a:schemeClr val="accent1">
                    <a:lumMod val="50000"/>
                  </a:schemeClr>
                </a:solidFill>
                <a:cs typeface="B Nazanin" panose="00000400000000000000" pitchFamily="2" charset="-78"/>
              </a:rPr>
              <a:t> </a:t>
            </a:r>
            <a:r>
              <a:rPr lang="fa-IR" sz="3200" dirty="0">
                <a:solidFill>
                  <a:schemeClr val="accent1">
                    <a:lumMod val="50000"/>
                  </a:schemeClr>
                </a:solidFill>
                <a:cs typeface="B Nazanin" panose="00000400000000000000" pitchFamily="2" charset="-78"/>
              </a:rPr>
              <a:t>به معنای دوره زمانی 6 ماهه پس از ابتلا به </a:t>
            </a:r>
            <a:r>
              <a:rPr lang="en-US" sz="3200" dirty="0">
                <a:solidFill>
                  <a:schemeClr val="accent1">
                    <a:lumMod val="50000"/>
                  </a:schemeClr>
                </a:solidFill>
                <a:cs typeface="B Nazanin" panose="00000400000000000000" pitchFamily="2" charset="-78"/>
              </a:rPr>
              <a:t>HIV </a:t>
            </a:r>
            <a:r>
              <a:rPr lang="fa-IR" sz="3200" dirty="0" smtClean="0">
                <a:solidFill>
                  <a:schemeClr val="accent1">
                    <a:lumMod val="50000"/>
                  </a:schemeClr>
                </a:solidFill>
                <a:cs typeface="B Nazanin" panose="00000400000000000000" pitchFamily="2" charset="-78"/>
              </a:rPr>
              <a:t> است </a:t>
            </a:r>
            <a:r>
              <a:rPr lang="fa-IR" sz="3200" dirty="0">
                <a:solidFill>
                  <a:schemeClr val="accent1">
                    <a:lumMod val="50000"/>
                  </a:schemeClr>
                </a:solidFill>
                <a:cs typeface="B Nazanin" panose="00000400000000000000" pitchFamily="2" charset="-78"/>
              </a:rPr>
              <a:t>که </a:t>
            </a:r>
            <a:r>
              <a:rPr lang="fa-IR" sz="3200" dirty="0" smtClean="0">
                <a:solidFill>
                  <a:schemeClr val="accent1">
                    <a:lumMod val="50000"/>
                  </a:schemeClr>
                </a:solidFill>
                <a:cs typeface="B Nazanin" panose="00000400000000000000" pitchFamily="2" charset="-78"/>
              </a:rPr>
              <a:t>ضمن تولید آنتی بادی، بار </a:t>
            </a:r>
            <a:r>
              <a:rPr lang="fa-IR" sz="3200" dirty="0">
                <a:solidFill>
                  <a:schemeClr val="accent1">
                    <a:lumMod val="50000"/>
                  </a:schemeClr>
                </a:solidFill>
                <a:cs typeface="B Nazanin" panose="00000400000000000000" pitchFamily="2" charset="-78"/>
              </a:rPr>
              <a:t>ویروسی به سطح ثابتی می‌رسد(</a:t>
            </a:r>
            <a:r>
              <a:rPr lang="en-US" sz="3200" dirty="0">
                <a:solidFill>
                  <a:schemeClr val="accent1">
                    <a:lumMod val="50000"/>
                  </a:schemeClr>
                </a:solidFill>
                <a:cs typeface="B Nazanin" panose="00000400000000000000" pitchFamily="2" charset="-78"/>
              </a:rPr>
              <a:t>Set </a:t>
            </a:r>
            <a:r>
              <a:rPr lang="en-US" sz="3200" dirty="0" smtClean="0">
                <a:solidFill>
                  <a:schemeClr val="accent1">
                    <a:lumMod val="50000"/>
                  </a:schemeClr>
                </a:solidFill>
                <a:cs typeface="B Nazanin" panose="00000400000000000000" pitchFamily="2" charset="-78"/>
              </a:rPr>
              <a:t>point</a:t>
            </a:r>
            <a:r>
              <a:rPr lang="fa-IR" sz="3200" dirty="0" smtClean="0">
                <a:solidFill>
                  <a:schemeClr val="accent1">
                    <a:lumMod val="50000"/>
                  </a:schemeClr>
                </a:solidFill>
                <a:cs typeface="B Nazanin" panose="00000400000000000000" pitchFamily="2" charset="-78"/>
              </a:rPr>
              <a:t>) و </a:t>
            </a:r>
            <a:r>
              <a:rPr lang="fa-IR" sz="3200" dirty="0">
                <a:solidFill>
                  <a:schemeClr val="accent1">
                    <a:lumMod val="50000"/>
                  </a:schemeClr>
                </a:solidFill>
                <a:cs typeface="B Nazanin" panose="00000400000000000000" pitchFamily="2" charset="-78"/>
              </a:rPr>
              <a:t>مخازن ویروسی </a:t>
            </a:r>
            <a:r>
              <a:rPr lang="fa-IR" sz="3200" dirty="0" smtClean="0">
                <a:solidFill>
                  <a:schemeClr val="accent1">
                    <a:lumMod val="50000"/>
                  </a:schemeClr>
                </a:solidFill>
                <a:cs typeface="B Nazanin" panose="00000400000000000000" pitchFamily="2" charset="-78"/>
              </a:rPr>
              <a:t>(</a:t>
            </a:r>
            <a:r>
              <a:rPr lang="en-US" sz="3200" dirty="0" smtClean="0">
                <a:solidFill>
                  <a:schemeClr val="accent1">
                    <a:lumMod val="50000"/>
                  </a:schemeClr>
                </a:solidFill>
                <a:cs typeface="B Nazanin" panose="00000400000000000000" pitchFamily="2" charset="-78"/>
              </a:rPr>
              <a:t>reservoirs</a:t>
            </a:r>
            <a:r>
              <a:rPr lang="fa-IR" sz="3200" dirty="0" smtClean="0">
                <a:solidFill>
                  <a:schemeClr val="accent1">
                    <a:lumMod val="50000"/>
                  </a:schemeClr>
                </a:solidFill>
                <a:cs typeface="B Nazanin" panose="00000400000000000000" pitchFamily="2" charset="-78"/>
              </a:rPr>
              <a:t>) ایجاد </a:t>
            </a:r>
            <a:r>
              <a:rPr lang="fa-IR" sz="3200" dirty="0">
                <a:solidFill>
                  <a:schemeClr val="accent1">
                    <a:lumMod val="50000"/>
                  </a:schemeClr>
                </a:solidFill>
                <a:cs typeface="B Nazanin" panose="00000400000000000000" pitchFamily="2" charset="-78"/>
              </a:rPr>
              <a:t>شده است. </a:t>
            </a:r>
            <a:endParaRPr lang="fa-IR" sz="3200" dirty="0" smtClean="0">
              <a:solidFill>
                <a:schemeClr val="accent1">
                  <a:lumMod val="50000"/>
                </a:schemeClr>
              </a:solidFill>
              <a:cs typeface="B Nazanin" panose="00000400000000000000" pitchFamily="2" charset="-78"/>
            </a:endParaRPr>
          </a:p>
          <a:p>
            <a:pPr algn="just" rtl="1"/>
            <a:endParaRPr lang="fa-IR" sz="3200" dirty="0">
              <a:solidFill>
                <a:schemeClr val="accent1">
                  <a:lumMod val="50000"/>
                </a:schemeClr>
              </a:solidFill>
              <a:cs typeface="B Nazanin" panose="00000400000000000000" pitchFamily="2" charset="-78"/>
            </a:endParaRPr>
          </a:p>
          <a:p>
            <a:pPr algn="just" rtl="1"/>
            <a:r>
              <a:rPr lang="fa-IR" sz="3200" dirty="0">
                <a:solidFill>
                  <a:schemeClr val="accent1">
                    <a:lumMod val="50000"/>
                  </a:schemeClr>
                </a:solidFill>
                <a:cs typeface="B Nazanin" panose="00000400000000000000" pitchFamily="2" charset="-78"/>
              </a:rPr>
              <a:t>در طی هفته‌های اول این فاز، تعدادی از افرادی که اخیرا مبتلا شده باشند ممکن است برخی علائم حاد بالینی مرتبط به ورود اولیه ویروس یا افزایش ناگهانی بار ویروسی را پیدا کنند که بصورت علائم خود محدود شونده نظیر تب، میالژی، فارنژیت و بثورات جلدی تظاهر می‌کند که معمولا بین 4-2 هفته طول می‌کشد. </a:t>
            </a:r>
            <a:endParaRPr lang="fa-IR" sz="3200" dirty="0" smtClean="0">
              <a:solidFill>
                <a:schemeClr val="accent1">
                  <a:lumMod val="50000"/>
                </a:schemeClr>
              </a:solidFill>
              <a:cs typeface="B Nazanin" panose="00000400000000000000" pitchFamily="2" charset="-78"/>
            </a:endParaRPr>
          </a:p>
          <a:p>
            <a:pPr algn="just" rtl="1"/>
            <a:endParaRPr lang="fa-IR" sz="3200" dirty="0" smtClean="0">
              <a:solidFill>
                <a:schemeClr val="accent1">
                  <a:lumMod val="50000"/>
                </a:schemeClr>
              </a:solidFill>
              <a:cs typeface="B Nazanin" panose="00000400000000000000" pitchFamily="2" charset="-78"/>
            </a:endParaRPr>
          </a:p>
          <a:p>
            <a:pPr algn="just" rtl="1"/>
            <a:r>
              <a:rPr lang="fa-IR" sz="3200" dirty="0" smtClean="0">
                <a:solidFill>
                  <a:schemeClr val="accent1">
                    <a:lumMod val="50000"/>
                  </a:schemeClr>
                </a:solidFill>
                <a:cs typeface="B Nazanin" panose="00000400000000000000" pitchFamily="2" charset="-78"/>
              </a:rPr>
              <a:t>در </a:t>
            </a:r>
            <a:r>
              <a:rPr lang="fa-IR" sz="3200" dirty="0">
                <a:solidFill>
                  <a:schemeClr val="accent1">
                    <a:lumMod val="50000"/>
                  </a:schemeClr>
                </a:solidFill>
                <a:cs typeface="B Nazanin" panose="00000400000000000000" pitchFamily="2" charset="-78"/>
              </a:rPr>
              <a:t>طی عفونت اولیه </a:t>
            </a:r>
            <a:r>
              <a:rPr lang="en-US" sz="3200" dirty="0">
                <a:solidFill>
                  <a:schemeClr val="accent1">
                    <a:lumMod val="50000"/>
                  </a:schemeClr>
                </a:solidFill>
                <a:cs typeface="B Nazanin" panose="00000400000000000000" pitchFamily="2" charset="-78"/>
              </a:rPr>
              <a:t>HIV، </a:t>
            </a:r>
            <a:r>
              <a:rPr lang="fa-IR" sz="3200" dirty="0">
                <a:solidFill>
                  <a:schemeClr val="accent1">
                    <a:lumMod val="50000"/>
                  </a:schemeClr>
                </a:solidFill>
                <a:cs typeface="B Nazanin" panose="00000400000000000000" pitchFamily="2" charset="-78"/>
              </a:rPr>
              <a:t>سیستم ایمنی آسیب دیده و بار ویروسی بسیار بالاست و فرد که عموما از بیماری خودش اطلاعی ندارد به شدت برای دیگران آلوده کننده است. مطالعات نشان می‌دهد که بین 2% تا 89% موارد </a:t>
            </a:r>
            <a:r>
              <a:rPr lang="fa-IR" sz="3200" dirty="0" smtClean="0">
                <a:solidFill>
                  <a:schemeClr val="accent1">
                    <a:lumMod val="50000"/>
                  </a:schemeClr>
                </a:solidFill>
                <a:cs typeface="B Nazanin" panose="00000400000000000000" pitchFamily="2" charset="-78"/>
              </a:rPr>
              <a:t>انتقال</a:t>
            </a:r>
            <a:r>
              <a:rPr lang="en-US" sz="3200" dirty="0" smtClean="0">
                <a:solidFill>
                  <a:schemeClr val="accent1">
                    <a:lumMod val="50000"/>
                  </a:schemeClr>
                </a:solidFill>
                <a:cs typeface="B Nazanin" panose="00000400000000000000" pitchFamily="2" charset="-78"/>
              </a:rPr>
              <a:t>HIV </a:t>
            </a:r>
            <a:r>
              <a:rPr lang="fa-IR" sz="3200" dirty="0" smtClean="0">
                <a:solidFill>
                  <a:schemeClr val="accent1">
                    <a:lumMod val="50000"/>
                  </a:schemeClr>
                </a:solidFill>
                <a:cs typeface="B Nazanin" panose="00000400000000000000" pitchFamily="2" charset="-78"/>
              </a:rPr>
              <a:t> به </a:t>
            </a:r>
            <a:r>
              <a:rPr lang="fa-IR" sz="3200" dirty="0">
                <a:solidFill>
                  <a:schemeClr val="accent1">
                    <a:lumMod val="50000"/>
                  </a:schemeClr>
                </a:solidFill>
                <a:cs typeface="B Nazanin" panose="00000400000000000000" pitchFamily="2" charset="-78"/>
              </a:rPr>
              <a:t>دیگران در این مرحله اتفاق می افتد.</a:t>
            </a:r>
          </a:p>
          <a:p>
            <a:pPr algn="r" rtl="1"/>
            <a:endParaRPr lang="en-US" sz="3200" dirty="0">
              <a:solidFill>
                <a:schemeClr val="accent1">
                  <a:lumMod val="50000"/>
                </a:schemeClr>
              </a:solidFill>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30FF0F21-5972-47C3-A58F-EFECA81B9517}" type="slidenum">
              <a:rPr lang="en-US" smtClean="0"/>
              <a:t>48</a:t>
            </a:fld>
            <a:endParaRPr lang="en-US"/>
          </a:p>
        </p:txBody>
      </p:sp>
    </p:spTree>
    <p:extLst>
      <p:ext uri="{BB962C8B-B14F-4D97-AF65-F5344CB8AC3E}">
        <p14:creationId xmlns:p14="http://schemas.microsoft.com/office/powerpoint/2010/main" val="29866054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1" y="611127"/>
            <a:ext cx="11029616" cy="1013800"/>
          </a:xfrm>
        </p:spPr>
        <p:txBody>
          <a:bodyPr>
            <a:normAutofit/>
          </a:bodyPr>
          <a:lstStyle/>
          <a:p>
            <a:pPr algn="r" rtl="1"/>
            <a:r>
              <a:rPr lang="fa-IR" sz="4000" b="1" dirty="0" smtClean="0">
                <a:cs typeface="2  Titr" panose="00000700000000000000" pitchFamily="2" charset="-78"/>
              </a:rPr>
              <a:t>شروع درمان</a:t>
            </a:r>
            <a:endParaRPr lang="en-US" sz="4000" dirty="0"/>
          </a:p>
        </p:txBody>
      </p:sp>
      <p:sp>
        <p:nvSpPr>
          <p:cNvPr id="3" name="Content Placeholder 2"/>
          <p:cNvSpPr>
            <a:spLocks noGrp="1"/>
          </p:cNvSpPr>
          <p:nvPr>
            <p:ph idx="1"/>
          </p:nvPr>
        </p:nvSpPr>
        <p:spPr/>
        <p:txBody>
          <a:bodyPr>
            <a:normAutofit/>
          </a:bodyPr>
          <a:lstStyle/>
          <a:p>
            <a:pPr algn="ctr" rtl="1"/>
            <a:r>
              <a:rPr lang="fa-IR" sz="3200" dirty="0" smtClean="0">
                <a:solidFill>
                  <a:schemeClr val="accent1">
                    <a:lumMod val="50000"/>
                  </a:schemeClr>
                </a:solidFill>
                <a:cs typeface="B Nazanin" panose="00000400000000000000" pitchFamily="2" charset="-78"/>
              </a:rPr>
              <a:t>درمان </a:t>
            </a:r>
            <a:r>
              <a:rPr lang="fa-IR" sz="3200" dirty="0">
                <a:solidFill>
                  <a:schemeClr val="accent1">
                    <a:lumMod val="50000"/>
                  </a:schemeClr>
                </a:solidFill>
                <a:cs typeface="B Nazanin" panose="00000400000000000000" pitchFamily="2" charset="-78"/>
              </a:rPr>
              <a:t>ضد رترویروسی برای تمام بیمارانی که تشخیص </a:t>
            </a:r>
            <a:r>
              <a:rPr lang="en-US" sz="3200" dirty="0">
                <a:solidFill>
                  <a:schemeClr val="accent1">
                    <a:lumMod val="50000"/>
                  </a:schemeClr>
                </a:solidFill>
                <a:cs typeface="B Nazanin" panose="00000400000000000000" pitchFamily="2" charset="-78"/>
              </a:rPr>
              <a:t>HIV</a:t>
            </a:r>
            <a:r>
              <a:rPr lang="fa-IR" sz="3200" dirty="0">
                <a:solidFill>
                  <a:schemeClr val="accent1">
                    <a:lumMod val="50000"/>
                  </a:schemeClr>
                </a:solidFill>
                <a:cs typeface="B Nazanin" panose="00000400000000000000" pitchFamily="2" charset="-78"/>
              </a:rPr>
              <a:t> برای آنان مطرح شده است، در سریعترین زمان ممکن (ترجیحا در طی مدت کمتر از یک هفته از اعلام نتیجه به بیمار) شروع شود</a:t>
            </a:r>
            <a:endParaRPr lang="en-US" sz="3200" dirty="0">
              <a:solidFill>
                <a:schemeClr val="accent1">
                  <a:lumMod val="50000"/>
                </a:schemeClr>
              </a:solidFill>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30FF0F21-5972-47C3-A58F-EFECA81B9517}" type="slidenum">
              <a:rPr lang="en-US" smtClean="0"/>
              <a:t>49</a:t>
            </a:fld>
            <a:endParaRPr lang="en-US"/>
          </a:p>
        </p:txBody>
      </p:sp>
    </p:spTree>
    <p:extLst>
      <p:ext uri="{BB962C8B-B14F-4D97-AF65-F5344CB8AC3E}">
        <p14:creationId xmlns:p14="http://schemas.microsoft.com/office/powerpoint/2010/main" val="3156404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rtl="1">
              <a:buNone/>
            </a:pPr>
            <a:r>
              <a:rPr lang="fa-IR" sz="4000" dirty="0">
                <a:solidFill>
                  <a:schemeClr val="accent1">
                    <a:lumMod val="50000"/>
                  </a:schemeClr>
                </a:solidFill>
                <a:cs typeface="B Nazanin" panose="00000400000000000000" pitchFamily="2" charset="-78"/>
              </a:rPr>
              <a:t>برای درک و تفسیر بهتر از آزمایشهای </a:t>
            </a:r>
            <a:r>
              <a:rPr lang="en-US" sz="4000" dirty="0">
                <a:solidFill>
                  <a:schemeClr val="accent1">
                    <a:lumMod val="50000"/>
                  </a:schemeClr>
                </a:solidFill>
                <a:cs typeface="B Nazanin" panose="00000400000000000000" pitchFamily="2" charset="-78"/>
              </a:rPr>
              <a:t>HIV</a:t>
            </a:r>
            <a:r>
              <a:rPr lang="fa-IR" sz="4000" dirty="0">
                <a:solidFill>
                  <a:schemeClr val="accent1">
                    <a:lumMod val="50000"/>
                  </a:schemeClr>
                </a:solidFill>
                <a:cs typeface="B Nazanin" panose="00000400000000000000" pitchFamily="2" charset="-78"/>
              </a:rPr>
              <a:t> </a:t>
            </a:r>
            <a:r>
              <a:rPr lang="fa-IR" sz="4000" dirty="0" smtClean="0">
                <a:solidFill>
                  <a:schemeClr val="accent1">
                    <a:lumMod val="50000"/>
                  </a:schemeClr>
                </a:solidFill>
                <a:cs typeface="B Nazanin" panose="00000400000000000000" pitchFamily="2" charset="-78"/>
              </a:rPr>
              <a:t>، شناخت </a:t>
            </a:r>
            <a:r>
              <a:rPr lang="fa-IR" sz="4000" dirty="0">
                <a:solidFill>
                  <a:schemeClr val="accent1">
                    <a:lumMod val="50000"/>
                  </a:schemeClr>
                </a:solidFill>
                <a:cs typeface="B Nazanin" panose="00000400000000000000" pitchFamily="2" charset="-78"/>
              </a:rPr>
              <a:t>سیر تغییرات آنتی‌ژن آنتی‌بادی و نیز تغییرات سطح سرمی اسید نوکلئیک ضروری است</a:t>
            </a:r>
            <a:endParaRPr lang="en-US" dirty="0">
              <a:solidFill>
                <a:schemeClr val="accent1">
                  <a:lumMod val="50000"/>
                </a:schemeClr>
              </a:solidFill>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30FF0F21-5972-47C3-A58F-EFECA81B9517}" type="slidenum">
              <a:rPr lang="en-US" smtClean="0"/>
              <a:t>5</a:t>
            </a:fld>
            <a:endParaRPr lang="en-US"/>
          </a:p>
        </p:txBody>
      </p:sp>
    </p:spTree>
    <p:extLst>
      <p:ext uri="{BB962C8B-B14F-4D97-AF65-F5344CB8AC3E}">
        <p14:creationId xmlns:p14="http://schemas.microsoft.com/office/powerpoint/2010/main" val="33282262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1" y="503373"/>
            <a:ext cx="11029616" cy="1013800"/>
          </a:xfrm>
        </p:spPr>
        <p:txBody>
          <a:bodyPr>
            <a:normAutofit/>
          </a:bodyPr>
          <a:lstStyle/>
          <a:p>
            <a:pPr algn="r" rtl="1"/>
            <a:r>
              <a:rPr lang="ar-SA" sz="3600" b="1" dirty="0">
                <a:latin typeface="Calibri Light" panose="020F0302020204030204" pitchFamily="34" charset="0"/>
                <a:ea typeface="Times New Roman" panose="02020603050405020304" pitchFamily="18" charset="0"/>
                <a:cs typeface="2  Titr" panose="00000700000000000000" pitchFamily="2" charset="-78"/>
              </a:rPr>
              <a:t>اهداف درمان </a:t>
            </a:r>
            <a:r>
              <a:rPr lang="ar-SA" sz="3600" b="1" dirty="0" smtClean="0">
                <a:latin typeface="Calibri Light" panose="020F0302020204030204" pitchFamily="34" charset="0"/>
                <a:ea typeface="Times New Roman" panose="02020603050405020304" pitchFamily="18" charset="0"/>
                <a:cs typeface="2  Titr" panose="00000700000000000000" pitchFamily="2" charset="-78"/>
              </a:rPr>
              <a:t>ضد</a:t>
            </a:r>
            <a:r>
              <a:rPr lang="fa-IR" sz="3600" b="1" dirty="0" smtClean="0">
                <a:latin typeface="Calibri Light" panose="020F0302020204030204" pitchFamily="34" charset="0"/>
                <a:ea typeface="Times New Roman" panose="02020603050405020304" pitchFamily="18" charset="0"/>
                <a:cs typeface="2  Titr" panose="00000700000000000000" pitchFamily="2" charset="-78"/>
              </a:rPr>
              <a:t> </a:t>
            </a:r>
            <a:r>
              <a:rPr lang="ar-SA" sz="3600" b="1" dirty="0" smtClean="0">
                <a:latin typeface="Calibri Light" panose="020F0302020204030204" pitchFamily="34" charset="0"/>
                <a:ea typeface="Times New Roman" panose="02020603050405020304" pitchFamily="18" charset="0"/>
                <a:cs typeface="2  Titr" panose="00000700000000000000" pitchFamily="2" charset="-78"/>
              </a:rPr>
              <a:t>رتروویروسی</a:t>
            </a:r>
            <a:endParaRPr lang="en-US" sz="3600" dirty="0">
              <a:cs typeface="2  Titr" panose="00000700000000000000" pitchFamily="2" charset="-78"/>
            </a:endParaRPr>
          </a:p>
        </p:txBody>
      </p:sp>
      <p:sp>
        <p:nvSpPr>
          <p:cNvPr id="3" name="Content Placeholder 2"/>
          <p:cNvSpPr>
            <a:spLocks noGrp="1"/>
          </p:cNvSpPr>
          <p:nvPr>
            <p:ph idx="1"/>
          </p:nvPr>
        </p:nvSpPr>
        <p:spPr>
          <a:xfrm>
            <a:off x="581192" y="2180496"/>
            <a:ext cx="11029615" cy="4140766"/>
          </a:xfrm>
        </p:spPr>
        <p:txBody>
          <a:bodyPr>
            <a:normAutofit fontScale="92500" lnSpcReduction="20000"/>
          </a:bodyPr>
          <a:lstStyle/>
          <a:p>
            <a:pPr algn="r" rtl="1"/>
            <a:r>
              <a:rPr lang="fa-IR" sz="3200" dirty="0" smtClean="0">
                <a:solidFill>
                  <a:schemeClr val="accent1">
                    <a:lumMod val="50000"/>
                  </a:schemeClr>
                </a:solidFill>
                <a:cs typeface="B Nazanin" panose="00000400000000000000" pitchFamily="2" charset="-78"/>
              </a:rPr>
              <a:t>دستيابي </a:t>
            </a:r>
            <a:r>
              <a:rPr lang="fa-IR" sz="3200" dirty="0">
                <a:solidFill>
                  <a:schemeClr val="accent1">
                    <a:lumMod val="50000"/>
                  </a:schemeClr>
                </a:solidFill>
                <a:cs typeface="B Nazanin" panose="00000400000000000000" pitchFamily="2" charset="-78"/>
              </a:rPr>
              <a:t>به حداكثر سركوب بادوام ويروس</a:t>
            </a:r>
          </a:p>
          <a:p>
            <a:pPr algn="r" rtl="1"/>
            <a:r>
              <a:rPr lang="fa-IR" sz="3200" dirty="0" smtClean="0">
                <a:solidFill>
                  <a:schemeClr val="accent1">
                    <a:lumMod val="50000"/>
                  </a:schemeClr>
                </a:solidFill>
                <a:cs typeface="B Nazanin" panose="00000400000000000000" pitchFamily="2" charset="-78"/>
              </a:rPr>
              <a:t>حفظ </a:t>
            </a:r>
            <a:r>
              <a:rPr lang="fa-IR" sz="3200" dirty="0">
                <a:solidFill>
                  <a:schemeClr val="accent1">
                    <a:lumMod val="50000"/>
                  </a:schemeClr>
                </a:solidFill>
                <a:cs typeface="B Nazanin" panose="00000400000000000000" pitchFamily="2" charset="-78"/>
              </a:rPr>
              <a:t>عملكرد ايمني و نیز برگرداندن آن به وضعیت تقریبا نرمال</a:t>
            </a:r>
          </a:p>
          <a:p>
            <a:pPr algn="r" rtl="1"/>
            <a:r>
              <a:rPr lang="fa-IR" sz="3200" dirty="0" smtClean="0">
                <a:solidFill>
                  <a:schemeClr val="accent1">
                    <a:lumMod val="50000"/>
                  </a:schemeClr>
                </a:solidFill>
                <a:cs typeface="B Nazanin" panose="00000400000000000000" pitchFamily="2" charset="-78"/>
              </a:rPr>
              <a:t>بهبود </a:t>
            </a:r>
            <a:r>
              <a:rPr lang="fa-IR" sz="3200" dirty="0">
                <a:solidFill>
                  <a:schemeClr val="accent1">
                    <a:lumMod val="50000"/>
                  </a:schemeClr>
                </a:solidFill>
                <a:cs typeface="B Nazanin" panose="00000400000000000000" pitchFamily="2" charset="-78"/>
              </a:rPr>
              <a:t>كيفيت زندگي و افزایش طول عمر بیمار</a:t>
            </a:r>
          </a:p>
          <a:p>
            <a:pPr algn="r" rtl="1"/>
            <a:r>
              <a:rPr lang="fa-IR" sz="3200" dirty="0" smtClean="0">
                <a:solidFill>
                  <a:schemeClr val="accent1">
                    <a:lumMod val="50000"/>
                  </a:schemeClr>
                </a:solidFill>
                <a:cs typeface="B Nazanin" panose="00000400000000000000" pitchFamily="2" charset="-78"/>
              </a:rPr>
              <a:t>كاهش </a:t>
            </a:r>
            <a:r>
              <a:rPr lang="fa-IR" sz="3200" dirty="0">
                <a:solidFill>
                  <a:schemeClr val="accent1">
                    <a:lumMod val="50000"/>
                  </a:schemeClr>
                </a:solidFill>
                <a:cs typeface="B Nazanin" panose="00000400000000000000" pitchFamily="2" charset="-78"/>
              </a:rPr>
              <a:t>موربيديتي و مورتاليتي ناشي از </a:t>
            </a:r>
            <a:r>
              <a:rPr lang="en-US" sz="3200" dirty="0">
                <a:solidFill>
                  <a:schemeClr val="accent1">
                    <a:lumMod val="50000"/>
                  </a:schemeClr>
                </a:solidFill>
                <a:cs typeface="B Nazanin" panose="00000400000000000000" pitchFamily="2" charset="-78"/>
              </a:rPr>
              <a:t>HIV </a:t>
            </a:r>
            <a:endParaRPr lang="fa-IR" sz="3200" dirty="0" smtClean="0">
              <a:solidFill>
                <a:schemeClr val="accent1">
                  <a:lumMod val="50000"/>
                </a:schemeClr>
              </a:solidFill>
              <a:cs typeface="B Nazanin" panose="00000400000000000000" pitchFamily="2" charset="-78"/>
            </a:endParaRPr>
          </a:p>
          <a:p>
            <a:pPr algn="r" rtl="1"/>
            <a:r>
              <a:rPr lang="fa-IR" sz="3200" dirty="0" smtClean="0">
                <a:solidFill>
                  <a:schemeClr val="accent1">
                    <a:lumMod val="50000"/>
                  </a:schemeClr>
                </a:solidFill>
                <a:cs typeface="B Nazanin" panose="00000400000000000000" pitchFamily="2" charset="-78"/>
              </a:rPr>
              <a:t>پیشگیری </a:t>
            </a:r>
            <a:r>
              <a:rPr lang="fa-IR" sz="3200" dirty="0">
                <a:solidFill>
                  <a:schemeClr val="accent1">
                    <a:lumMod val="50000"/>
                  </a:schemeClr>
                </a:solidFill>
                <a:cs typeface="B Nazanin" panose="00000400000000000000" pitchFamily="2" charset="-78"/>
              </a:rPr>
              <a:t>از انتقال </a:t>
            </a:r>
            <a:r>
              <a:rPr lang="en-US" sz="3200" dirty="0">
                <a:solidFill>
                  <a:schemeClr val="accent1">
                    <a:lumMod val="50000"/>
                  </a:schemeClr>
                </a:solidFill>
                <a:cs typeface="B Nazanin" panose="00000400000000000000" pitchFamily="2" charset="-78"/>
              </a:rPr>
              <a:t>HIV  </a:t>
            </a:r>
            <a:r>
              <a:rPr lang="fa-IR" sz="3200" dirty="0">
                <a:solidFill>
                  <a:schemeClr val="accent1">
                    <a:lumMod val="50000"/>
                  </a:schemeClr>
                </a:solidFill>
                <a:cs typeface="B Nazanin" panose="00000400000000000000" pitchFamily="2" charset="-78"/>
              </a:rPr>
              <a:t>به </a:t>
            </a:r>
            <a:r>
              <a:rPr lang="fa-IR" sz="3200" dirty="0" smtClean="0">
                <a:solidFill>
                  <a:schemeClr val="accent1">
                    <a:lumMod val="50000"/>
                  </a:schemeClr>
                </a:solidFill>
                <a:cs typeface="B Nazanin" panose="00000400000000000000" pitchFamily="2" charset="-78"/>
              </a:rPr>
              <a:t>سایرین</a:t>
            </a:r>
          </a:p>
          <a:p>
            <a:pPr algn="r" rtl="1"/>
            <a:endParaRPr lang="fa-IR" sz="3200" dirty="0">
              <a:solidFill>
                <a:schemeClr val="accent1">
                  <a:lumMod val="50000"/>
                </a:schemeClr>
              </a:solidFill>
              <a:cs typeface="B Nazanin" panose="00000400000000000000" pitchFamily="2" charset="-78"/>
            </a:endParaRPr>
          </a:p>
          <a:p>
            <a:pPr marL="0" indent="0" algn="r" rtl="1">
              <a:buNone/>
            </a:pPr>
            <a:r>
              <a:rPr lang="fa-IR" sz="3200" dirty="0">
                <a:solidFill>
                  <a:schemeClr val="accent1">
                    <a:lumMod val="50000"/>
                  </a:schemeClr>
                </a:solidFill>
                <a:cs typeface="B Nazanin" panose="00000400000000000000" pitchFamily="2" charset="-78"/>
              </a:rPr>
              <a:t>بعد از شروع درمان مؤثر، معمولا در طی 12 تا 24 هفته اول، بار ویروسی به حد غیر قابل شناسایی می‌رسد</a:t>
            </a:r>
          </a:p>
        </p:txBody>
      </p:sp>
      <p:sp>
        <p:nvSpPr>
          <p:cNvPr id="4" name="Slide Number Placeholder 3"/>
          <p:cNvSpPr>
            <a:spLocks noGrp="1"/>
          </p:cNvSpPr>
          <p:nvPr>
            <p:ph type="sldNum" sz="quarter" idx="12"/>
          </p:nvPr>
        </p:nvSpPr>
        <p:spPr/>
        <p:txBody>
          <a:bodyPr/>
          <a:lstStyle/>
          <a:p>
            <a:fld id="{30FF0F21-5972-47C3-A58F-EFECA81B9517}" type="slidenum">
              <a:rPr lang="en-US" smtClean="0"/>
              <a:t>50</a:t>
            </a:fld>
            <a:endParaRPr lang="en-US"/>
          </a:p>
        </p:txBody>
      </p:sp>
    </p:spTree>
    <p:extLst>
      <p:ext uri="{BB962C8B-B14F-4D97-AF65-F5344CB8AC3E}">
        <p14:creationId xmlns:p14="http://schemas.microsoft.com/office/powerpoint/2010/main" val="16709438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768626"/>
            <a:ext cx="10515600" cy="602284"/>
          </a:xfrm>
        </p:spPr>
        <p:txBody>
          <a:bodyPr>
            <a:normAutofit fontScale="90000"/>
          </a:bodyPr>
          <a:lstStyle/>
          <a:p>
            <a:pPr algn="ctr" rtl="1"/>
            <a:r>
              <a:rPr lang="fa-IR" sz="3600" dirty="0">
                <a:cs typeface="2  Titr" panose="00000700000000000000" pitchFamily="2" charset="-78"/>
              </a:rPr>
              <a:t>رژیم های آغازین ضد رتروویروسی در بیماران بالای 14 سال</a:t>
            </a:r>
            <a:endParaRPr lang="en-US" sz="3600" dirty="0">
              <a:cs typeface="2  Titr" panose="00000700000000000000" pitchFamily="2" charset="-78"/>
            </a:endParaRPr>
          </a:p>
        </p:txBody>
      </p:sp>
      <p:pic>
        <p:nvPicPr>
          <p:cNvPr id="6" name="Content Placeholder 5"/>
          <p:cNvPicPr>
            <a:picLocks noGrp="1" noChangeAspect="1"/>
          </p:cNvPicPr>
          <p:nvPr>
            <p:ph idx="1"/>
          </p:nvPr>
        </p:nvPicPr>
        <p:blipFill>
          <a:blip r:embed="rId2"/>
          <a:stretch>
            <a:fillRect/>
          </a:stretch>
        </p:blipFill>
        <p:spPr>
          <a:xfrm>
            <a:off x="1842052" y="1524000"/>
            <a:ext cx="8507895" cy="5334000"/>
          </a:xfrm>
          <a:prstGeom prst="rect">
            <a:avLst/>
          </a:prstGeom>
        </p:spPr>
      </p:pic>
      <p:sp>
        <p:nvSpPr>
          <p:cNvPr id="4" name="Slide Number Placeholder 3"/>
          <p:cNvSpPr>
            <a:spLocks noGrp="1"/>
          </p:cNvSpPr>
          <p:nvPr>
            <p:ph type="sldNum" sz="quarter" idx="12"/>
          </p:nvPr>
        </p:nvSpPr>
        <p:spPr/>
        <p:txBody>
          <a:bodyPr/>
          <a:lstStyle/>
          <a:p>
            <a:fld id="{30FF0F21-5972-47C3-A58F-EFECA81B9517}" type="slidenum">
              <a:rPr lang="en-US" smtClean="0"/>
              <a:t>51</a:t>
            </a:fld>
            <a:endParaRPr lang="en-US"/>
          </a:p>
        </p:txBody>
      </p:sp>
    </p:spTree>
    <p:extLst>
      <p:ext uri="{BB962C8B-B14F-4D97-AF65-F5344CB8AC3E}">
        <p14:creationId xmlns:p14="http://schemas.microsoft.com/office/powerpoint/2010/main" val="32077652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1" y="516626"/>
            <a:ext cx="11029616" cy="1013800"/>
          </a:xfrm>
        </p:spPr>
        <p:txBody>
          <a:bodyPr>
            <a:normAutofit/>
          </a:bodyPr>
          <a:lstStyle/>
          <a:p>
            <a:pPr algn="r" rtl="1"/>
            <a:r>
              <a:rPr lang="fa-IR" sz="4000" dirty="0">
                <a:cs typeface="2  Titr" panose="00000700000000000000" pitchFamily="2" charset="-78"/>
              </a:rPr>
              <a:t>شکست بالینی</a:t>
            </a:r>
            <a:endParaRPr lang="en-US" sz="4000" dirty="0">
              <a:cs typeface="2  Titr" panose="00000700000000000000" pitchFamily="2" charset="-78"/>
            </a:endParaRPr>
          </a:p>
        </p:txBody>
      </p:sp>
      <p:sp>
        <p:nvSpPr>
          <p:cNvPr id="3" name="Content Placeholder 2"/>
          <p:cNvSpPr>
            <a:spLocks noGrp="1"/>
          </p:cNvSpPr>
          <p:nvPr>
            <p:ph idx="1"/>
          </p:nvPr>
        </p:nvSpPr>
        <p:spPr/>
        <p:txBody>
          <a:bodyPr>
            <a:normAutofit lnSpcReduction="10000"/>
          </a:bodyPr>
          <a:lstStyle/>
          <a:p>
            <a:pPr algn="r" rtl="1"/>
            <a:r>
              <a:rPr lang="fa-IR" sz="3200" dirty="0">
                <a:solidFill>
                  <a:schemeClr val="accent1">
                    <a:lumMod val="50000"/>
                  </a:schemeClr>
                </a:solidFill>
                <a:cs typeface="B Nazanin" panose="00000400000000000000" pitchFamily="2" charset="-78"/>
              </a:rPr>
              <a:t>عبارتست از بروز یا عود شرایط مرحله 4 طبقه بندی </a:t>
            </a:r>
            <a:r>
              <a:rPr lang="fa-IR" sz="3200" dirty="0" smtClean="0">
                <a:solidFill>
                  <a:schemeClr val="accent1">
                    <a:lumMod val="50000"/>
                  </a:schemeClr>
                </a:solidFill>
                <a:cs typeface="B Nazanin" panose="00000400000000000000" pitchFamily="2" charset="-78"/>
              </a:rPr>
              <a:t>بالینی</a:t>
            </a:r>
            <a:r>
              <a:rPr lang="en-US" sz="3200" dirty="0" smtClean="0">
                <a:solidFill>
                  <a:schemeClr val="accent1">
                    <a:lumMod val="50000"/>
                  </a:schemeClr>
                </a:solidFill>
                <a:cs typeface="B Nazanin" panose="00000400000000000000" pitchFamily="2" charset="-78"/>
              </a:rPr>
              <a:t>HIV </a:t>
            </a:r>
            <a:r>
              <a:rPr lang="fa-IR" sz="3200" dirty="0" smtClean="0">
                <a:solidFill>
                  <a:schemeClr val="accent1">
                    <a:lumMod val="50000"/>
                  </a:schemeClr>
                </a:solidFill>
                <a:cs typeface="B Nazanin" panose="00000400000000000000" pitchFamily="2" charset="-78"/>
              </a:rPr>
              <a:t> سازمان </a:t>
            </a:r>
            <a:r>
              <a:rPr lang="fa-IR" sz="3200" dirty="0">
                <a:solidFill>
                  <a:schemeClr val="accent1">
                    <a:lumMod val="50000"/>
                  </a:schemeClr>
                </a:solidFill>
                <a:cs typeface="B Nazanin" panose="00000400000000000000" pitchFamily="2" charset="-78"/>
              </a:rPr>
              <a:t>جهانی بهداشت، پس از حداقل شش ماه درمان با رژیمهای ضد رتروویروسی در صورتی که </a:t>
            </a:r>
            <a:r>
              <a:rPr lang="en-US" sz="3200" dirty="0">
                <a:solidFill>
                  <a:schemeClr val="accent1">
                    <a:lumMod val="50000"/>
                  </a:schemeClr>
                </a:solidFill>
                <a:cs typeface="B Nazanin" panose="00000400000000000000" pitchFamily="2" charset="-78"/>
              </a:rPr>
              <a:t>IRIS </a:t>
            </a:r>
            <a:r>
              <a:rPr lang="fa-IR" sz="3200" dirty="0" smtClean="0">
                <a:solidFill>
                  <a:schemeClr val="accent1">
                    <a:lumMod val="50000"/>
                  </a:schemeClr>
                </a:solidFill>
                <a:cs typeface="B Nazanin" panose="00000400000000000000" pitchFamily="2" charset="-78"/>
              </a:rPr>
              <a:t> رد </a:t>
            </a:r>
            <a:r>
              <a:rPr lang="fa-IR" sz="3200" dirty="0">
                <a:solidFill>
                  <a:schemeClr val="accent1">
                    <a:lumMod val="50000"/>
                  </a:schemeClr>
                </a:solidFill>
                <a:cs typeface="B Nazanin" panose="00000400000000000000" pitchFamily="2" charset="-78"/>
              </a:rPr>
              <a:t>شود. </a:t>
            </a:r>
            <a:endParaRPr lang="en-US" sz="3200" dirty="0" smtClean="0">
              <a:solidFill>
                <a:schemeClr val="accent1">
                  <a:lumMod val="50000"/>
                </a:schemeClr>
              </a:solidFill>
              <a:cs typeface="B Nazanin" panose="00000400000000000000" pitchFamily="2" charset="-78"/>
            </a:endParaRPr>
          </a:p>
          <a:p>
            <a:pPr algn="r" rtl="1"/>
            <a:endParaRPr lang="en-US" sz="3200" dirty="0">
              <a:solidFill>
                <a:schemeClr val="accent1">
                  <a:lumMod val="50000"/>
                </a:schemeClr>
              </a:solidFill>
              <a:cs typeface="B Nazanin" panose="00000400000000000000" pitchFamily="2" charset="-78"/>
            </a:endParaRPr>
          </a:p>
          <a:p>
            <a:pPr algn="r" rtl="1"/>
            <a:r>
              <a:rPr lang="fa-IR" sz="3200" dirty="0" smtClean="0">
                <a:solidFill>
                  <a:schemeClr val="accent1">
                    <a:lumMod val="50000"/>
                  </a:schemeClr>
                </a:solidFill>
                <a:cs typeface="B Nazanin" panose="00000400000000000000" pitchFamily="2" charset="-78"/>
              </a:rPr>
              <a:t>برخی </a:t>
            </a:r>
            <a:r>
              <a:rPr lang="fa-IR" sz="3200" dirty="0">
                <a:solidFill>
                  <a:schemeClr val="accent1">
                    <a:lumMod val="50000"/>
                  </a:schemeClr>
                </a:solidFill>
                <a:cs typeface="B Nazanin" panose="00000400000000000000" pitchFamily="2" charset="-78"/>
              </a:rPr>
              <a:t>شرایط مرحله بالینی 3 مانند سل ریوی و عفونتهای شدید باکتریال نیز می توانند شواهدی از شکست درمان باشند. لازم به ذکر است که به محض مشاهده این روند انجام ویرال لود الزامی می باشد. </a:t>
            </a:r>
          </a:p>
        </p:txBody>
      </p:sp>
      <p:sp>
        <p:nvSpPr>
          <p:cNvPr id="4" name="Slide Number Placeholder 3"/>
          <p:cNvSpPr>
            <a:spLocks noGrp="1"/>
          </p:cNvSpPr>
          <p:nvPr>
            <p:ph type="sldNum" sz="quarter" idx="12"/>
          </p:nvPr>
        </p:nvSpPr>
        <p:spPr/>
        <p:txBody>
          <a:bodyPr/>
          <a:lstStyle/>
          <a:p>
            <a:fld id="{30FF0F21-5972-47C3-A58F-EFECA81B9517}" type="slidenum">
              <a:rPr lang="en-US" smtClean="0"/>
              <a:t>52</a:t>
            </a:fld>
            <a:endParaRPr lang="en-US"/>
          </a:p>
        </p:txBody>
      </p:sp>
    </p:spTree>
    <p:extLst>
      <p:ext uri="{BB962C8B-B14F-4D97-AF65-F5344CB8AC3E}">
        <p14:creationId xmlns:p14="http://schemas.microsoft.com/office/powerpoint/2010/main" val="29823405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1" y="476869"/>
            <a:ext cx="11029616" cy="1013800"/>
          </a:xfrm>
        </p:spPr>
        <p:txBody>
          <a:bodyPr/>
          <a:lstStyle/>
          <a:p>
            <a:pPr algn="r" rtl="1"/>
            <a:r>
              <a:rPr lang="fa-IR" dirty="0">
                <a:solidFill>
                  <a:srgbClr val="C00000"/>
                </a:solidFill>
                <a:cs typeface="2  Titr" panose="00000700000000000000" pitchFamily="2" charset="-78"/>
              </a:rPr>
              <a:t> </a:t>
            </a:r>
            <a:r>
              <a:rPr lang="fa-IR" sz="4000" dirty="0">
                <a:cs typeface="2  Titr" panose="00000700000000000000" pitchFamily="2" charset="-78"/>
              </a:rPr>
              <a:t>شکست ایمونولوژیک</a:t>
            </a:r>
            <a:endParaRPr lang="en-US" dirty="0">
              <a:cs typeface="2  Titr" panose="00000700000000000000" pitchFamily="2" charset="-78"/>
            </a:endParaRPr>
          </a:p>
        </p:txBody>
      </p:sp>
      <p:sp>
        <p:nvSpPr>
          <p:cNvPr id="3" name="Content Placeholder 2"/>
          <p:cNvSpPr>
            <a:spLocks noGrp="1"/>
          </p:cNvSpPr>
          <p:nvPr>
            <p:ph idx="1"/>
          </p:nvPr>
        </p:nvSpPr>
        <p:spPr>
          <a:xfrm>
            <a:off x="581192" y="2180496"/>
            <a:ext cx="11029615" cy="4445591"/>
          </a:xfrm>
        </p:spPr>
        <p:txBody>
          <a:bodyPr>
            <a:normAutofit lnSpcReduction="10000"/>
          </a:bodyPr>
          <a:lstStyle/>
          <a:p>
            <a:pPr algn="r" rtl="1"/>
            <a:r>
              <a:rPr lang="fa-IR" sz="3200" dirty="0">
                <a:solidFill>
                  <a:schemeClr val="accent1">
                    <a:lumMod val="50000"/>
                  </a:schemeClr>
                </a:solidFill>
                <a:cs typeface="B Nazanin" panose="00000400000000000000" pitchFamily="2" charset="-78"/>
              </a:rPr>
              <a:t>متوسط افزایش تعداد </a:t>
            </a:r>
            <a:r>
              <a:rPr lang="fa-IR" sz="3200" dirty="0" smtClean="0">
                <a:solidFill>
                  <a:schemeClr val="accent1">
                    <a:lumMod val="50000"/>
                  </a:schemeClr>
                </a:solidFill>
                <a:cs typeface="B Nazanin" panose="00000400000000000000" pitchFamily="2" charset="-78"/>
              </a:rPr>
              <a:t>سلول</a:t>
            </a:r>
            <a:r>
              <a:rPr lang="en-US" sz="2600" dirty="0" smtClean="0">
                <a:solidFill>
                  <a:schemeClr val="accent1">
                    <a:lumMod val="50000"/>
                  </a:schemeClr>
                </a:solidFill>
                <a:cs typeface="B Nazanin" panose="00000400000000000000" pitchFamily="2" charset="-78"/>
              </a:rPr>
              <a:t>CD4</a:t>
            </a:r>
            <a:r>
              <a:rPr lang="en-US" sz="3200" dirty="0" smtClean="0">
                <a:solidFill>
                  <a:schemeClr val="accent1">
                    <a:lumMod val="50000"/>
                  </a:schemeClr>
                </a:solidFill>
                <a:cs typeface="B Nazanin" panose="00000400000000000000" pitchFamily="2" charset="-78"/>
              </a:rPr>
              <a:t> </a:t>
            </a:r>
            <a:r>
              <a:rPr lang="fa-IR" sz="3200" dirty="0" smtClean="0">
                <a:solidFill>
                  <a:schemeClr val="accent1">
                    <a:lumMod val="50000"/>
                  </a:schemeClr>
                </a:solidFill>
                <a:cs typeface="B Nazanin" panose="00000400000000000000" pitchFamily="2" charset="-78"/>
              </a:rPr>
              <a:t> با </a:t>
            </a:r>
            <a:r>
              <a:rPr lang="fa-IR" sz="3200" dirty="0">
                <a:solidFill>
                  <a:schemeClr val="accent1">
                    <a:lumMod val="50000"/>
                  </a:schemeClr>
                </a:solidFill>
                <a:cs typeface="B Nazanin" panose="00000400000000000000" pitchFamily="2" charset="-78"/>
              </a:rPr>
              <a:t>رژیم های ضد رترو ویروسی اولیه در بیمارانی که تابه حال درمان نشده اند حداقل حدود </a:t>
            </a:r>
            <a:r>
              <a:rPr lang="en-US" sz="2600" dirty="0" smtClean="0">
                <a:solidFill>
                  <a:schemeClr val="accent1">
                    <a:lumMod val="50000"/>
                  </a:schemeClr>
                </a:solidFill>
                <a:cs typeface="B Nazanin" panose="00000400000000000000" pitchFamily="2" charset="-78"/>
              </a:rPr>
              <a:t>20-50 cell/ml</a:t>
            </a:r>
            <a:r>
              <a:rPr lang="fa-IR" sz="2600" dirty="0" smtClean="0">
                <a:solidFill>
                  <a:schemeClr val="accent1">
                    <a:lumMod val="50000"/>
                  </a:schemeClr>
                </a:solidFill>
                <a:cs typeface="B Nazanin" panose="00000400000000000000" pitchFamily="2" charset="-78"/>
              </a:rPr>
              <a:t> </a:t>
            </a:r>
            <a:r>
              <a:rPr lang="fa-IR" sz="3200" dirty="0" smtClean="0">
                <a:solidFill>
                  <a:schemeClr val="accent1">
                    <a:lumMod val="50000"/>
                  </a:schemeClr>
                </a:solidFill>
                <a:cs typeface="B Nazanin" panose="00000400000000000000" pitchFamily="2" charset="-78"/>
              </a:rPr>
              <a:t>در </a:t>
            </a:r>
            <a:r>
              <a:rPr lang="fa-IR" sz="3200" dirty="0">
                <a:solidFill>
                  <a:schemeClr val="accent1">
                    <a:lumMod val="50000"/>
                  </a:schemeClr>
                </a:solidFill>
                <a:cs typeface="B Nazanin" panose="00000400000000000000" pitchFamily="2" charset="-78"/>
              </a:rPr>
              <a:t>سال اول است. تعداد سلول </a:t>
            </a:r>
            <a:r>
              <a:rPr lang="en-US" sz="2600" dirty="0" smtClean="0">
                <a:solidFill>
                  <a:schemeClr val="accent1">
                    <a:lumMod val="50000"/>
                  </a:schemeClr>
                </a:solidFill>
                <a:cs typeface="B Nazanin" panose="00000400000000000000" pitchFamily="2" charset="-78"/>
              </a:rPr>
              <a:t>CD4</a:t>
            </a:r>
            <a:r>
              <a:rPr lang="fa-IR" sz="3200" dirty="0" smtClean="0">
                <a:solidFill>
                  <a:schemeClr val="accent1">
                    <a:lumMod val="50000"/>
                  </a:schemeClr>
                </a:solidFill>
                <a:cs typeface="B Nazanin" panose="00000400000000000000" pitchFamily="2" charset="-78"/>
              </a:rPr>
              <a:t> کمتر </a:t>
            </a:r>
            <a:r>
              <a:rPr lang="fa-IR" sz="3200" dirty="0">
                <a:solidFill>
                  <a:schemeClr val="accent1">
                    <a:lumMod val="50000"/>
                  </a:schemeClr>
                </a:solidFill>
                <a:cs typeface="B Nazanin" panose="00000400000000000000" pitchFamily="2" charset="-78"/>
              </a:rPr>
              <a:t>در وضعیت پایه، ممکن است با پاسخ کمتر به درمان همراه باشد. </a:t>
            </a:r>
          </a:p>
          <a:p>
            <a:pPr algn="r" rtl="1"/>
            <a:r>
              <a:rPr lang="fa-IR" sz="3200" dirty="0">
                <a:solidFill>
                  <a:schemeClr val="accent1">
                    <a:lumMod val="50000"/>
                  </a:schemeClr>
                </a:solidFill>
                <a:cs typeface="B Nazanin" panose="00000400000000000000" pitchFamily="2" charset="-78"/>
              </a:rPr>
              <a:t>در صورت رد عوارض دارویی یا عفونتهای همزمان که باعث افت </a:t>
            </a:r>
            <a:r>
              <a:rPr lang="fa-IR" sz="3200" dirty="0" smtClean="0">
                <a:solidFill>
                  <a:schemeClr val="accent1">
                    <a:lumMod val="50000"/>
                  </a:schemeClr>
                </a:solidFill>
                <a:cs typeface="B Nazanin" panose="00000400000000000000" pitchFamily="2" charset="-78"/>
              </a:rPr>
              <a:t>موقت</a:t>
            </a:r>
            <a:r>
              <a:rPr lang="en-US" sz="2600" dirty="0" smtClean="0">
                <a:solidFill>
                  <a:schemeClr val="accent1">
                    <a:lumMod val="50000"/>
                  </a:schemeClr>
                </a:solidFill>
                <a:cs typeface="B Nazanin" panose="00000400000000000000" pitchFamily="2" charset="-78"/>
              </a:rPr>
              <a:t>CD4</a:t>
            </a:r>
            <a:r>
              <a:rPr lang="en-US" sz="3200" dirty="0" smtClean="0">
                <a:solidFill>
                  <a:schemeClr val="accent1">
                    <a:lumMod val="50000"/>
                  </a:schemeClr>
                </a:solidFill>
                <a:cs typeface="B Nazanin" panose="00000400000000000000" pitchFamily="2" charset="-78"/>
              </a:rPr>
              <a:t> </a:t>
            </a:r>
            <a:r>
              <a:rPr lang="fa-IR" sz="3200" dirty="0" smtClean="0">
                <a:solidFill>
                  <a:schemeClr val="accent1">
                    <a:lumMod val="50000"/>
                  </a:schemeClr>
                </a:solidFill>
                <a:cs typeface="B Nazanin" panose="00000400000000000000" pitchFamily="2" charset="-78"/>
              </a:rPr>
              <a:t> میشود</a:t>
            </a:r>
            <a:r>
              <a:rPr lang="fa-IR" sz="3200" dirty="0">
                <a:solidFill>
                  <a:schemeClr val="accent1">
                    <a:lumMod val="50000"/>
                  </a:schemeClr>
                </a:solidFill>
                <a:cs typeface="B Nazanin" panose="00000400000000000000" pitchFamily="2" charset="-78"/>
              </a:rPr>
              <a:t>، وجود هر یک از حالات زیر نشان دهنده شکست ایمونولوژیک است:</a:t>
            </a:r>
          </a:p>
          <a:p>
            <a:pPr lvl="1" algn="r" rtl="1"/>
            <a:r>
              <a:rPr lang="fa-IR" sz="2800" dirty="0" smtClean="0">
                <a:solidFill>
                  <a:schemeClr val="accent1">
                    <a:lumMod val="50000"/>
                  </a:schemeClr>
                </a:solidFill>
                <a:cs typeface="B Nazanin" panose="00000400000000000000" pitchFamily="2" charset="-78"/>
              </a:rPr>
              <a:t>کاهش </a:t>
            </a:r>
            <a:r>
              <a:rPr lang="fa-IR" sz="2800" dirty="0">
                <a:solidFill>
                  <a:schemeClr val="accent1">
                    <a:lumMod val="50000"/>
                  </a:schemeClr>
                </a:solidFill>
                <a:cs typeface="B Nazanin" panose="00000400000000000000" pitchFamily="2" charset="-78"/>
              </a:rPr>
              <a:t>تعداد سلول </a:t>
            </a:r>
            <a:r>
              <a:rPr lang="fa-IR" sz="2800" dirty="0" smtClean="0">
                <a:solidFill>
                  <a:schemeClr val="accent1">
                    <a:lumMod val="50000"/>
                  </a:schemeClr>
                </a:solidFill>
                <a:cs typeface="B Nazanin" panose="00000400000000000000" pitchFamily="2" charset="-78"/>
              </a:rPr>
              <a:t>های</a:t>
            </a:r>
            <a:r>
              <a:rPr lang="en-US" sz="2800" dirty="0" smtClean="0">
                <a:solidFill>
                  <a:schemeClr val="accent1">
                    <a:lumMod val="50000"/>
                  </a:schemeClr>
                </a:solidFill>
                <a:cs typeface="B Nazanin" panose="00000400000000000000" pitchFamily="2" charset="-78"/>
              </a:rPr>
              <a:t>CD4 </a:t>
            </a:r>
            <a:r>
              <a:rPr lang="fa-IR" sz="2800" dirty="0" smtClean="0">
                <a:solidFill>
                  <a:schemeClr val="accent1">
                    <a:lumMod val="50000"/>
                  </a:schemeClr>
                </a:solidFill>
                <a:cs typeface="B Nazanin" panose="00000400000000000000" pitchFamily="2" charset="-78"/>
              </a:rPr>
              <a:t> به </a:t>
            </a:r>
            <a:r>
              <a:rPr lang="fa-IR" sz="2800" dirty="0">
                <a:solidFill>
                  <a:schemeClr val="accent1">
                    <a:lumMod val="50000"/>
                  </a:schemeClr>
                </a:solidFill>
                <a:cs typeface="B Nazanin" panose="00000400000000000000" pitchFamily="2" charset="-78"/>
              </a:rPr>
              <a:t>حد تعداد پایه ضمن درمان؛</a:t>
            </a:r>
          </a:p>
          <a:p>
            <a:pPr lvl="1" algn="r" rtl="1"/>
            <a:r>
              <a:rPr lang="fa-IR" sz="2800" dirty="0">
                <a:solidFill>
                  <a:schemeClr val="accent1">
                    <a:lumMod val="50000"/>
                  </a:schemeClr>
                </a:solidFill>
                <a:cs typeface="B Nazanin" panose="00000400000000000000" pitchFamily="2" charset="-78"/>
              </a:rPr>
              <a:t>50% کاهش از حداکثر </a:t>
            </a:r>
            <a:r>
              <a:rPr lang="fa-IR" sz="2800" dirty="0" smtClean="0">
                <a:solidFill>
                  <a:schemeClr val="accent1">
                    <a:lumMod val="50000"/>
                  </a:schemeClr>
                </a:solidFill>
                <a:cs typeface="B Nazanin" panose="00000400000000000000" pitchFamily="2" charset="-78"/>
              </a:rPr>
              <a:t>تعداد</a:t>
            </a:r>
            <a:r>
              <a:rPr lang="en-US" sz="2800" dirty="0" smtClean="0">
                <a:solidFill>
                  <a:schemeClr val="accent1">
                    <a:lumMod val="50000"/>
                  </a:schemeClr>
                </a:solidFill>
                <a:cs typeface="B Nazanin" panose="00000400000000000000" pitchFamily="2" charset="-78"/>
              </a:rPr>
              <a:t>CD4 </a:t>
            </a:r>
            <a:r>
              <a:rPr lang="fa-IR" sz="2800" dirty="0" smtClean="0">
                <a:solidFill>
                  <a:schemeClr val="accent1">
                    <a:lumMod val="50000"/>
                  </a:schemeClr>
                </a:solidFill>
                <a:cs typeface="B Nazanin" panose="00000400000000000000" pitchFamily="2" charset="-78"/>
              </a:rPr>
              <a:t> در </a:t>
            </a:r>
            <a:r>
              <a:rPr lang="fa-IR" sz="2800" dirty="0">
                <a:solidFill>
                  <a:schemeClr val="accent1">
                    <a:lumMod val="50000"/>
                  </a:schemeClr>
                </a:solidFill>
                <a:cs typeface="B Nazanin" panose="00000400000000000000" pitchFamily="2" charset="-78"/>
              </a:rPr>
              <a:t>حین درمان؛ </a:t>
            </a:r>
          </a:p>
          <a:p>
            <a:pPr lvl="1" algn="r" rtl="1"/>
            <a:r>
              <a:rPr lang="fa-IR" sz="2800" dirty="0">
                <a:solidFill>
                  <a:schemeClr val="accent1">
                    <a:lumMod val="50000"/>
                  </a:schemeClr>
                </a:solidFill>
                <a:cs typeface="B Nazanin" panose="00000400000000000000" pitchFamily="2" charset="-78"/>
              </a:rPr>
              <a:t>باقی ماندن </a:t>
            </a:r>
            <a:r>
              <a:rPr lang="fa-IR" sz="2800" dirty="0" smtClean="0">
                <a:solidFill>
                  <a:schemeClr val="accent1">
                    <a:lumMod val="50000"/>
                  </a:schemeClr>
                </a:solidFill>
                <a:cs typeface="B Nazanin" panose="00000400000000000000" pitchFamily="2" charset="-78"/>
              </a:rPr>
              <a:t>تعداد</a:t>
            </a:r>
            <a:r>
              <a:rPr lang="en-US" sz="2800" dirty="0" smtClean="0">
                <a:solidFill>
                  <a:schemeClr val="accent1">
                    <a:lumMod val="50000"/>
                  </a:schemeClr>
                </a:solidFill>
                <a:cs typeface="B Nazanin" panose="00000400000000000000" pitchFamily="2" charset="-78"/>
              </a:rPr>
              <a:t>CD4 </a:t>
            </a:r>
            <a:r>
              <a:rPr lang="fa-IR" sz="2800" dirty="0" smtClean="0">
                <a:solidFill>
                  <a:schemeClr val="accent1">
                    <a:lumMod val="50000"/>
                  </a:schemeClr>
                </a:solidFill>
                <a:cs typeface="B Nazanin" panose="00000400000000000000" pitchFamily="2" charset="-78"/>
              </a:rPr>
              <a:t> بصورت </a:t>
            </a:r>
            <a:r>
              <a:rPr lang="fa-IR" sz="2800" dirty="0">
                <a:solidFill>
                  <a:schemeClr val="accent1">
                    <a:lumMod val="50000"/>
                  </a:schemeClr>
                </a:solidFill>
                <a:cs typeface="B Nazanin" panose="00000400000000000000" pitchFamily="2" charset="-78"/>
              </a:rPr>
              <a:t>مداوم زیر 100 </a:t>
            </a:r>
          </a:p>
        </p:txBody>
      </p:sp>
      <p:sp>
        <p:nvSpPr>
          <p:cNvPr id="4" name="Slide Number Placeholder 3"/>
          <p:cNvSpPr>
            <a:spLocks noGrp="1"/>
          </p:cNvSpPr>
          <p:nvPr>
            <p:ph type="sldNum" sz="quarter" idx="12"/>
          </p:nvPr>
        </p:nvSpPr>
        <p:spPr/>
        <p:txBody>
          <a:bodyPr/>
          <a:lstStyle/>
          <a:p>
            <a:fld id="{30FF0F21-5972-47C3-A58F-EFECA81B9517}" type="slidenum">
              <a:rPr lang="en-US" smtClean="0"/>
              <a:t>53</a:t>
            </a:fld>
            <a:endParaRPr lang="en-US"/>
          </a:p>
        </p:txBody>
      </p:sp>
    </p:spTree>
    <p:extLst>
      <p:ext uri="{BB962C8B-B14F-4D97-AF65-F5344CB8AC3E}">
        <p14:creationId xmlns:p14="http://schemas.microsoft.com/office/powerpoint/2010/main" val="26804439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000" dirty="0">
                <a:cs typeface="2  Titr" panose="00000700000000000000" pitchFamily="2" charset="-78"/>
              </a:rPr>
              <a:t>شکست ویرولوژیک</a:t>
            </a:r>
            <a:endParaRPr lang="en-US" sz="4000" dirty="0">
              <a:cs typeface="2  Titr" panose="00000700000000000000" pitchFamily="2" charset="-78"/>
            </a:endParaRPr>
          </a:p>
        </p:txBody>
      </p:sp>
      <p:sp>
        <p:nvSpPr>
          <p:cNvPr id="3" name="Content Placeholder 2"/>
          <p:cNvSpPr>
            <a:spLocks noGrp="1"/>
          </p:cNvSpPr>
          <p:nvPr>
            <p:ph idx="1"/>
          </p:nvPr>
        </p:nvSpPr>
        <p:spPr/>
        <p:txBody>
          <a:bodyPr>
            <a:normAutofit/>
          </a:bodyPr>
          <a:lstStyle/>
          <a:p>
            <a:pPr algn="r" rtl="1"/>
            <a:r>
              <a:rPr lang="fa-IR" sz="3200" dirty="0" smtClean="0">
                <a:solidFill>
                  <a:schemeClr val="accent1">
                    <a:lumMod val="50000"/>
                  </a:schemeClr>
                </a:solidFill>
                <a:cs typeface="B Nazanin" panose="00000400000000000000" pitchFamily="2" charset="-78"/>
              </a:rPr>
              <a:t>شکست </a:t>
            </a:r>
            <a:r>
              <a:rPr lang="fa-IR" sz="3200" dirty="0">
                <a:solidFill>
                  <a:schemeClr val="accent1">
                    <a:lumMod val="50000"/>
                  </a:schemeClr>
                </a:solidFill>
                <a:cs typeface="B Nazanin" panose="00000400000000000000" pitchFamily="2" charset="-78"/>
              </a:rPr>
              <a:t>ویرولوژیک به بار ویروسی بالاتر </a:t>
            </a:r>
            <a:r>
              <a:rPr lang="fa-IR" sz="3200" dirty="0" smtClean="0">
                <a:solidFill>
                  <a:schemeClr val="accent1">
                    <a:lumMod val="50000"/>
                  </a:schemeClr>
                </a:solidFill>
                <a:cs typeface="B Nazanin" panose="00000400000000000000" pitchFamily="2" charset="-78"/>
              </a:rPr>
              <a:t>از </a:t>
            </a:r>
            <a:r>
              <a:rPr lang="en-US" sz="3200" dirty="0" smtClean="0">
                <a:solidFill>
                  <a:schemeClr val="accent1">
                    <a:lumMod val="50000"/>
                  </a:schemeClr>
                </a:solidFill>
                <a:cs typeface="B Nazanin" panose="00000400000000000000" pitchFamily="2" charset="-78"/>
              </a:rPr>
              <a:t>200 copies/ml</a:t>
            </a:r>
            <a:r>
              <a:rPr lang="fa-IR" sz="3200" dirty="0" smtClean="0">
                <a:solidFill>
                  <a:schemeClr val="accent1">
                    <a:lumMod val="50000"/>
                  </a:schemeClr>
                </a:solidFill>
                <a:cs typeface="B Nazanin" panose="00000400000000000000" pitchFamily="2" charset="-78"/>
              </a:rPr>
              <a:t> پس </a:t>
            </a:r>
            <a:r>
              <a:rPr lang="fa-IR" sz="3200" dirty="0">
                <a:solidFill>
                  <a:schemeClr val="accent1">
                    <a:lumMod val="50000"/>
                  </a:schemeClr>
                </a:solidFill>
                <a:cs typeface="B Nazanin" panose="00000400000000000000" pitchFamily="2" charset="-78"/>
              </a:rPr>
              <a:t>از حداقل 6 ماه از شروع </a:t>
            </a:r>
            <a:r>
              <a:rPr lang="en-US" sz="3200" dirty="0">
                <a:solidFill>
                  <a:schemeClr val="accent1">
                    <a:lumMod val="50000"/>
                  </a:schemeClr>
                </a:solidFill>
                <a:cs typeface="B Nazanin" panose="00000400000000000000" pitchFamily="2" charset="-78"/>
              </a:rPr>
              <a:t>ART </a:t>
            </a:r>
            <a:r>
              <a:rPr lang="fa-IR" sz="3200" dirty="0" smtClean="0">
                <a:solidFill>
                  <a:schemeClr val="accent1">
                    <a:lumMod val="50000"/>
                  </a:schemeClr>
                </a:solidFill>
                <a:cs typeface="B Nazanin" panose="00000400000000000000" pitchFamily="2" charset="-78"/>
              </a:rPr>
              <a:t> اطلاق </a:t>
            </a:r>
            <a:r>
              <a:rPr lang="fa-IR" sz="3200" dirty="0">
                <a:solidFill>
                  <a:schemeClr val="accent1">
                    <a:lumMod val="50000"/>
                  </a:schemeClr>
                </a:solidFill>
                <a:cs typeface="B Nazanin" panose="00000400000000000000" pitchFamily="2" charset="-78"/>
              </a:rPr>
              <a:t>می‌شود</a:t>
            </a:r>
          </a:p>
        </p:txBody>
      </p:sp>
      <p:sp>
        <p:nvSpPr>
          <p:cNvPr id="4" name="Slide Number Placeholder 3"/>
          <p:cNvSpPr>
            <a:spLocks noGrp="1"/>
          </p:cNvSpPr>
          <p:nvPr>
            <p:ph type="sldNum" sz="quarter" idx="12"/>
          </p:nvPr>
        </p:nvSpPr>
        <p:spPr/>
        <p:txBody>
          <a:bodyPr/>
          <a:lstStyle/>
          <a:p>
            <a:fld id="{30FF0F21-5972-47C3-A58F-EFECA81B9517}" type="slidenum">
              <a:rPr lang="en-US" smtClean="0"/>
              <a:t>54</a:t>
            </a:fld>
            <a:endParaRPr lang="en-US"/>
          </a:p>
        </p:txBody>
      </p:sp>
    </p:spTree>
    <p:extLst>
      <p:ext uri="{BB962C8B-B14F-4D97-AF65-F5344CB8AC3E}">
        <p14:creationId xmlns:p14="http://schemas.microsoft.com/office/powerpoint/2010/main" val="15582146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1" y="516626"/>
            <a:ext cx="11029616" cy="1013800"/>
          </a:xfrm>
        </p:spPr>
        <p:txBody>
          <a:bodyPr>
            <a:normAutofit/>
          </a:bodyPr>
          <a:lstStyle/>
          <a:p>
            <a:pPr algn="r" rtl="1"/>
            <a:r>
              <a:rPr lang="fa-IR" sz="3600" dirty="0" smtClean="0">
                <a:cs typeface="2  Titr" panose="00000700000000000000" pitchFamily="2" charset="-78"/>
              </a:rPr>
              <a:t>اثر</a:t>
            </a:r>
            <a:r>
              <a:rPr lang="en-US" sz="3600" b="1" dirty="0" smtClean="0">
                <a:cs typeface="2  Titr" panose="00000700000000000000" pitchFamily="2" charset="-78"/>
              </a:rPr>
              <a:t>HIV</a:t>
            </a:r>
            <a:r>
              <a:rPr lang="en-US" sz="3600" dirty="0" smtClean="0">
                <a:cs typeface="2  Titr" panose="00000700000000000000" pitchFamily="2" charset="-78"/>
              </a:rPr>
              <a:t> </a:t>
            </a:r>
            <a:r>
              <a:rPr lang="fa-IR" sz="3600" dirty="0" smtClean="0">
                <a:cs typeface="2  Titr" panose="00000700000000000000" pitchFamily="2" charset="-78"/>
              </a:rPr>
              <a:t> بر </a:t>
            </a:r>
            <a:r>
              <a:rPr lang="fa-IR" sz="3600" dirty="0">
                <a:cs typeface="2  Titr" panose="00000700000000000000" pitchFamily="2" charset="-78"/>
              </a:rPr>
              <a:t>ایجاد سل فعال</a:t>
            </a:r>
            <a:endParaRPr lang="en-US" sz="3600" dirty="0">
              <a:cs typeface="2  Titr" panose="00000700000000000000" pitchFamily="2" charset="-78"/>
            </a:endParaRPr>
          </a:p>
        </p:txBody>
      </p:sp>
      <p:sp>
        <p:nvSpPr>
          <p:cNvPr id="3" name="Content Placeholder 2"/>
          <p:cNvSpPr>
            <a:spLocks noGrp="1"/>
          </p:cNvSpPr>
          <p:nvPr>
            <p:ph idx="1"/>
          </p:nvPr>
        </p:nvSpPr>
        <p:spPr>
          <a:xfrm>
            <a:off x="581192" y="1842052"/>
            <a:ext cx="11029615" cy="4479210"/>
          </a:xfrm>
        </p:spPr>
        <p:txBody>
          <a:bodyPr>
            <a:normAutofit fontScale="92500" lnSpcReduction="20000"/>
          </a:bodyPr>
          <a:lstStyle/>
          <a:p>
            <a:pPr algn="r" rtl="1"/>
            <a:r>
              <a:rPr lang="en-US" sz="3200" dirty="0">
                <a:solidFill>
                  <a:schemeClr val="accent1">
                    <a:lumMod val="50000"/>
                  </a:schemeClr>
                </a:solidFill>
                <a:cs typeface="B Nazanin" panose="00000400000000000000" pitchFamily="2" charset="-78"/>
              </a:rPr>
              <a:t>HIV </a:t>
            </a:r>
            <a:r>
              <a:rPr lang="fa-IR" sz="3200" dirty="0">
                <a:solidFill>
                  <a:schemeClr val="accent1">
                    <a:lumMod val="50000"/>
                  </a:schemeClr>
                </a:solidFill>
                <a:cs typeface="B Nazanin" panose="00000400000000000000" pitchFamily="2" charset="-78"/>
              </a:rPr>
              <a:t>پیشرفت عفونت مایکوباکتریوم توبرکلوز به سمت سل فعال را چه در افرادی که به تازگی مبتلا به عفونت شده اند و چه در افراد مبتلا به عفونت های نهفته، تسریع می‌کند. بدون </a:t>
            </a:r>
            <a:r>
              <a:rPr lang="fa-IR" sz="3200" dirty="0" smtClean="0">
                <a:solidFill>
                  <a:schemeClr val="accent1">
                    <a:lumMod val="50000"/>
                  </a:schemeClr>
                </a:solidFill>
                <a:cs typeface="B Nazanin" panose="00000400000000000000" pitchFamily="2" charset="-78"/>
              </a:rPr>
              <a:t>تردید</a:t>
            </a:r>
            <a:r>
              <a:rPr lang="en-US" sz="3200" dirty="0" smtClean="0">
                <a:solidFill>
                  <a:schemeClr val="accent1">
                    <a:lumMod val="50000"/>
                  </a:schemeClr>
                </a:solidFill>
                <a:cs typeface="B Nazanin" panose="00000400000000000000" pitchFamily="2" charset="-78"/>
              </a:rPr>
              <a:t>HIV </a:t>
            </a:r>
            <a:r>
              <a:rPr lang="fa-IR" sz="3200" dirty="0" smtClean="0">
                <a:solidFill>
                  <a:schemeClr val="accent1">
                    <a:lumMod val="50000"/>
                  </a:schemeClr>
                </a:solidFill>
                <a:cs typeface="B Nazanin" panose="00000400000000000000" pitchFamily="2" charset="-78"/>
              </a:rPr>
              <a:t> مهمترین </a:t>
            </a:r>
            <a:r>
              <a:rPr lang="fa-IR" sz="3200" dirty="0">
                <a:solidFill>
                  <a:schemeClr val="accent1">
                    <a:lumMod val="50000"/>
                  </a:schemeClr>
                </a:solidFill>
                <a:cs typeface="B Nazanin" panose="00000400000000000000" pitchFamily="2" charset="-78"/>
              </a:rPr>
              <a:t>عامل خطر سازشناخته شده برای فعال شدن عفونت نهفته مایکوباکتریوم توبرکولوز است </a:t>
            </a:r>
            <a:r>
              <a:rPr lang="fa-IR" sz="3200" dirty="0" smtClean="0">
                <a:solidFill>
                  <a:schemeClr val="accent1">
                    <a:lumMod val="50000"/>
                  </a:schemeClr>
                </a:solidFill>
                <a:cs typeface="B Nazanin" panose="00000400000000000000" pitchFamily="2" charset="-78"/>
              </a:rPr>
              <a:t>.</a:t>
            </a:r>
          </a:p>
          <a:p>
            <a:pPr algn="r" rtl="1"/>
            <a:r>
              <a:rPr lang="fa-IR" sz="3200" dirty="0" smtClean="0">
                <a:solidFill>
                  <a:schemeClr val="accent1">
                    <a:lumMod val="50000"/>
                  </a:schemeClr>
                </a:solidFill>
                <a:cs typeface="B Nazanin" panose="00000400000000000000" pitchFamily="2" charset="-78"/>
              </a:rPr>
              <a:t>برای </a:t>
            </a:r>
            <a:r>
              <a:rPr lang="fa-IR" sz="3200" dirty="0">
                <a:solidFill>
                  <a:schemeClr val="accent1">
                    <a:lumMod val="50000"/>
                  </a:schemeClr>
                </a:solidFill>
                <a:cs typeface="B Nazanin" panose="00000400000000000000" pitchFamily="2" charset="-78"/>
              </a:rPr>
              <a:t>افراد مبتلا به عفونت هم زمان </a:t>
            </a:r>
            <a:r>
              <a:rPr lang="en-US" sz="3200" dirty="0">
                <a:solidFill>
                  <a:schemeClr val="accent1">
                    <a:lumMod val="50000"/>
                  </a:schemeClr>
                </a:solidFill>
                <a:cs typeface="B Nazanin" panose="00000400000000000000" pitchFamily="2" charset="-78"/>
              </a:rPr>
              <a:t>HIV </a:t>
            </a:r>
            <a:r>
              <a:rPr lang="fa-IR" sz="3200" dirty="0" smtClean="0">
                <a:solidFill>
                  <a:schemeClr val="accent1">
                    <a:lumMod val="50000"/>
                  </a:schemeClr>
                </a:solidFill>
                <a:cs typeface="B Nazanin" panose="00000400000000000000" pitchFamily="2" charset="-78"/>
              </a:rPr>
              <a:t> و </a:t>
            </a:r>
            <a:r>
              <a:rPr lang="fa-IR" sz="3200" dirty="0">
                <a:solidFill>
                  <a:schemeClr val="accent1">
                    <a:lumMod val="50000"/>
                  </a:schemeClr>
                </a:solidFill>
                <a:cs typeface="B Nazanin" panose="00000400000000000000" pitchFamily="2" charset="-78"/>
              </a:rPr>
              <a:t>مایکوباکتریوم توبرکولوز ، خطر ایجاد سل فعال به 10-8 درصد در سال می رسد. این رقم در افراد غیر مبتلا به </a:t>
            </a:r>
            <a:r>
              <a:rPr lang="en-US" sz="3200" dirty="0">
                <a:solidFill>
                  <a:schemeClr val="accent1">
                    <a:lumMod val="50000"/>
                  </a:schemeClr>
                </a:solidFill>
                <a:cs typeface="B Nazanin" panose="00000400000000000000" pitchFamily="2" charset="-78"/>
              </a:rPr>
              <a:t>HIV، </a:t>
            </a:r>
            <a:r>
              <a:rPr lang="en-US" sz="3000" dirty="0" smtClean="0">
                <a:solidFill>
                  <a:schemeClr val="accent1">
                    <a:lumMod val="50000"/>
                  </a:schemeClr>
                </a:solidFill>
                <a:cs typeface="B Nazanin" panose="00000400000000000000" pitchFamily="2" charset="-78"/>
              </a:rPr>
              <a:t>5-10%</a:t>
            </a:r>
            <a:r>
              <a:rPr lang="fa-IR" sz="3200" dirty="0" smtClean="0">
                <a:solidFill>
                  <a:schemeClr val="accent1">
                    <a:lumMod val="50000"/>
                  </a:schemeClr>
                </a:solidFill>
                <a:cs typeface="B Nazanin" panose="00000400000000000000" pitchFamily="2" charset="-78"/>
              </a:rPr>
              <a:t> در </a:t>
            </a:r>
            <a:r>
              <a:rPr lang="fa-IR" sz="3200" dirty="0">
                <a:solidFill>
                  <a:schemeClr val="accent1">
                    <a:lumMod val="50000"/>
                  </a:schemeClr>
                </a:solidFill>
                <a:cs typeface="B Nazanin" panose="00000400000000000000" pitchFamily="2" charset="-78"/>
              </a:rPr>
              <a:t>طول زندگی است. </a:t>
            </a:r>
            <a:endParaRPr lang="fa-IR" sz="3200" dirty="0" smtClean="0">
              <a:solidFill>
                <a:schemeClr val="accent1">
                  <a:lumMod val="50000"/>
                </a:schemeClr>
              </a:solidFill>
              <a:cs typeface="B Nazanin" panose="00000400000000000000" pitchFamily="2" charset="-78"/>
            </a:endParaRPr>
          </a:p>
          <a:p>
            <a:pPr algn="r" rtl="1"/>
            <a:r>
              <a:rPr lang="fa-IR" sz="3200" dirty="0" smtClean="0">
                <a:solidFill>
                  <a:schemeClr val="accent1">
                    <a:lumMod val="50000"/>
                  </a:schemeClr>
                </a:solidFill>
                <a:cs typeface="B Nazanin" panose="00000400000000000000" pitchFamily="2" charset="-78"/>
              </a:rPr>
              <a:t>این </a:t>
            </a:r>
            <a:r>
              <a:rPr lang="fa-IR" sz="3200" dirty="0">
                <a:solidFill>
                  <a:schemeClr val="accent1">
                    <a:lumMod val="50000"/>
                  </a:schemeClr>
                </a:solidFill>
                <a:cs typeface="B Nazanin" panose="00000400000000000000" pitchFamily="2" charset="-78"/>
              </a:rPr>
              <a:t>تفاوت به وضوح با نقص ایمنی ناشی </a:t>
            </a:r>
            <a:r>
              <a:rPr lang="fa-IR" sz="3200" dirty="0" smtClean="0">
                <a:solidFill>
                  <a:schemeClr val="accent1">
                    <a:lumMod val="50000"/>
                  </a:schemeClr>
                </a:solidFill>
                <a:cs typeface="B Nazanin" panose="00000400000000000000" pitchFamily="2" charset="-78"/>
              </a:rPr>
              <a:t>از</a:t>
            </a:r>
            <a:r>
              <a:rPr lang="en-US" sz="3200" dirty="0" smtClean="0">
                <a:solidFill>
                  <a:schemeClr val="accent1">
                    <a:lumMod val="50000"/>
                  </a:schemeClr>
                </a:solidFill>
                <a:cs typeface="B Nazanin" panose="00000400000000000000" pitchFamily="2" charset="-78"/>
              </a:rPr>
              <a:t>HIV </a:t>
            </a:r>
            <a:r>
              <a:rPr lang="fa-IR" sz="3200" dirty="0" smtClean="0">
                <a:solidFill>
                  <a:schemeClr val="accent1">
                    <a:lumMod val="50000"/>
                  </a:schemeClr>
                </a:solidFill>
                <a:cs typeface="B Nazanin" panose="00000400000000000000" pitchFamily="2" charset="-78"/>
              </a:rPr>
              <a:t> ارتباط </a:t>
            </a:r>
            <a:r>
              <a:rPr lang="fa-IR" sz="3200" dirty="0">
                <a:solidFill>
                  <a:schemeClr val="accent1">
                    <a:lumMod val="50000"/>
                  </a:schemeClr>
                </a:solidFill>
                <a:cs typeface="B Nazanin" panose="00000400000000000000" pitchFamily="2" charset="-78"/>
              </a:rPr>
              <a:t>دارد. به علاوه </a:t>
            </a:r>
            <a:r>
              <a:rPr lang="fa-IR" sz="3200" dirty="0" smtClean="0">
                <a:solidFill>
                  <a:schemeClr val="accent1">
                    <a:lumMod val="50000"/>
                  </a:schemeClr>
                </a:solidFill>
                <a:cs typeface="B Nazanin" panose="00000400000000000000" pitchFamily="2" charset="-78"/>
              </a:rPr>
              <a:t>عفونت</a:t>
            </a:r>
            <a:r>
              <a:rPr lang="en-US" sz="3200" dirty="0" smtClean="0">
                <a:solidFill>
                  <a:schemeClr val="accent1">
                    <a:lumMod val="50000"/>
                  </a:schemeClr>
                </a:solidFill>
                <a:cs typeface="B Nazanin" panose="00000400000000000000" pitchFamily="2" charset="-78"/>
              </a:rPr>
              <a:t>HIV </a:t>
            </a:r>
            <a:r>
              <a:rPr lang="fa-IR" sz="3200" dirty="0" smtClean="0">
                <a:solidFill>
                  <a:schemeClr val="accent1">
                    <a:lumMod val="50000"/>
                  </a:schemeClr>
                </a:solidFill>
                <a:cs typeface="B Nazanin" panose="00000400000000000000" pitchFamily="2" charset="-78"/>
              </a:rPr>
              <a:t> میزان </a:t>
            </a:r>
            <a:r>
              <a:rPr lang="fa-IR" sz="3200" dirty="0">
                <a:solidFill>
                  <a:schemeClr val="accent1">
                    <a:lumMod val="50000"/>
                  </a:schemeClr>
                </a:solidFill>
                <a:cs typeface="B Nazanin" panose="00000400000000000000" pitchFamily="2" charset="-78"/>
              </a:rPr>
              <a:t>سل راجعه را افزایش میدهد که ممکن است به دلیل فعال سازی مجدد آندوژن یا عفونت مجدد اگزوژن باشد. </a:t>
            </a:r>
          </a:p>
        </p:txBody>
      </p:sp>
      <p:sp>
        <p:nvSpPr>
          <p:cNvPr id="4" name="Slide Number Placeholder 3"/>
          <p:cNvSpPr>
            <a:spLocks noGrp="1"/>
          </p:cNvSpPr>
          <p:nvPr>
            <p:ph type="sldNum" sz="quarter" idx="12"/>
          </p:nvPr>
        </p:nvSpPr>
        <p:spPr/>
        <p:txBody>
          <a:bodyPr/>
          <a:lstStyle/>
          <a:p>
            <a:fld id="{30FF0F21-5972-47C3-A58F-EFECA81B9517}" type="slidenum">
              <a:rPr lang="en-US" smtClean="0"/>
              <a:t>55</a:t>
            </a:fld>
            <a:endParaRPr lang="en-US"/>
          </a:p>
        </p:txBody>
      </p:sp>
    </p:spTree>
    <p:extLst>
      <p:ext uri="{BB962C8B-B14F-4D97-AF65-F5344CB8AC3E}">
        <p14:creationId xmlns:p14="http://schemas.microsoft.com/office/powerpoint/2010/main" val="37082052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400" y="516626"/>
            <a:ext cx="11029616" cy="1013800"/>
          </a:xfrm>
        </p:spPr>
        <p:txBody>
          <a:bodyPr>
            <a:normAutofit/>
          </a:bodyPr>
          <a:lstStyle/>
          <a:p>
            <a:pPr algn="r" rtl="1"/>
            <a:r>
              <a:rPr lang="fa-IR" sz="4000" dirty="0" smtClean="0">
                <a:cs typeface="2  Titr" panose="00000700000000000000" pitchFamily="2" charset="-78"/>
              </a:rPr>
              <a:t>تأثیر</a:t>
            </a:r>
            <a:r>
              <a:rPr lang="en-US" sz="4000" b="1" dirty="0" smtClean="0">
                <a:cs typeface="2  Titr" panose="00000700000000000000" pitchFamily="2" charset="-78"/>
              </a:rPr>
              <a:t>HIV</a:t>
            </a:r>
            <a:r>
              <a:rPr lang="en-US" sz="4000" dirty="0" smtClean="0">
                <a:cs typeface="2  Titr" panose="00000700000000000000" pitchFamily="2" charset="-78"/>
              </a:rPr>
              <a:t> </a:t>
            </a:r>
            <a:r>
              <a:rPr lang="fa-IR" sz="4000" dirty="0" smtClean="0">
                <a:cs typeface="2  Titr" panose="00000700000000000000" pitchFamily="2" charset="-78"/>
              </a:rPr>
              <a:t> برانتقال </a:t>
            </a:r>
            <a:r>
              <a:rPr lang="fa-IR" sz="4000" dirty="0">
                <a:cs typeface="2  Titr" panose="00000700000000000000" pitchFamily="2" charset="-78"/>
              </a:rPr>
              <a:t>سل</a:t>
            </a:r>
            <a:endParaRPr lang="en-US" sz="4000" dirty="0">
              <a:cs typeface="2  Titr" panose="00000700000000000000" pitchFamily="2" charset="-78"/>
            </a:endParaRPr>
          </a:p>
        </p:txBody>
      </p:sp>
      <p:sp>
        <p:nvSpPr>
          <p:cNvPr id="3" name="Content Placeholder 2"/>
          <p:cNvSpPr>
            <a:spLocks noGrp="1"/>
          </p:cNvSpPr>
          <p:nvPr>
            <p:ph idx="1"/>
          </p:nvPr>
        </p:nvSpPr>
        <p:spPr/>
        <p:txBody>
          <a:bodyPr>
            <a:normAutofit lnSpcReduction="10000"/>
          </a:bodyPr>
          <a:lstStyle/>
          <a:p>
            <a:pPr algn="r" rtl="1"/>
            <a:r>
              <a:rPr lang="fa-IR" sz="3200" dirty="0">
                <a:solidFill>
                  <a:schemeClr val="accent1">
                    <a:lumMod val="50000"/>
                  </a:schemeClr>
                </a:solidFill>
                <a:cs typeface="B Nazanin" panose="00000400000000000000" pitchFamily="2" charset="-78"/>
              </a:rPr>
              <a:t>سل یکی از شایع ترین عفونت های فرصت طلب در افراد مبتلا </a:t>
            </a:r>
            <a:r>
              <a:rPr lang="fa-IR" sz="3200" dirty="0" smtClean="0">
                <a:solidFill>
                  <a:schemeClr val="accent1">
                    <a:lumMod val="50000"/>
                  </a:schemeClr>
                </a:solidFill>
                <a:cs typeface="B Nazanin" panose="00000400000000000000" pitchFamily="2" charset="-78"/>
              </a:rPr>
              <a:t>به</a:t>
            </a:r>
            <a:r>
              <a:rPr lang="en-US" sz="3200" dirty="0" smtClean="0">
                <a:solidFill>
                  <a:schemeClr val="accent1">
                    <a:lumMod val="50000"/>
                  </a:schemeClr>
                </a:solidFill>
                <a:cs typeface="B Nazanin" panose="00000400000000000000" pitchFamily="2" charset="-78"/>
              </a:rPr>
              <a:t>HIV </a:t>
            </a:r>
            <a:r>
              <a:rPr lang="fa-IR" sz="3200" dirty="0" smtClean="0">
                <a:solidFill>
                  <a:schemeClr val="accent1">
                    <a:lumMod val="50000"/>
                  </a:schemeClr>
                </a:solidFill>
                <a:cs typeface="B Nazanin" panose="00000400000000000000" pitchFamily="2" charset="-78"/>
              </a:rPr>
              <a:t> به </a:t>
            </a:r>
            <a:r>
              <a:rPr lang="fa-IR" sz="3200" dirty="0">
                <a:solidFill>
                  <a:schemeClr val="accent1">
                    <a:lumMod val="50000"/>
                  </a:schemeClr>
                </a:solidFill>
                <a:cs typeface="B Nazanin" panose="00000400000000000000" pitchFamily="2" charset="-78"/>
              </a:rPr>
              <a:t>ویژه در مناطق با شیوع بالای سل است</a:t>
            </a:r>
            <a:r>
              <a:rPr lang="fa-IR" sz="3200" dirty="0" smtClean="0">
                <a:solidFill>
                  <a:schemeClr val="accent1">
                    <a:lumMod val="50000"/>
                  </a:schemeClr>
                </a:solidFill>
                <a:cs typeface="B Nazanin" panose="00000400000000000000" pitchFamily="2" charset="-78"/>
              </a:rPr>
              <a:t>.</a:t>
            </a:r>
          </a:p>
          <a:p>
            <a:pPr algn="r" rtl="1"/>
            <a:endParaRPr lang="fa-IR" sz="3200" dirty="0" smtClean="0">
              <a:solidFill>
                <a:schemeClr val="accent1">
                  <a:lumMod val="50000"/>
                </a:schemeClr>
              </a:solidFill>
              <a:cs typeface="B Nazanin" panose="00000400000000000000" pitchFamily="2" charset="-78"/>
            </a:endParaRPr>
          </a:p>
          <a:p>
            <a:pPr algn="r" rtl="1"/>
            <a:r>
              <a:rPr lang="en-US" sz="3200" dirty="0" smtClean="0">
                <a:solidFill>
                  <a:schemeClr val="accent1">
                    <a:lumMod val="50000"/>
                  </a:schemeClr>
                </a:solidFill>
                <a:cs typeface="B Nazanin" panose="00000400000000000000" pitchFamily="2" charset="-78"/>
              </a:rPr>
              <a:t>HIV</a:t>
            </a:r>
            <a:r>
              <a:rPr lang="fa-IR" sz="3200" dirty="0" smtClean="0">
                <a:solidFill>
                  <a:schemeClr val="accent1">
                    <a:lumMod val="50000"/>
                  </a:schemeClr>
                </a:solidFill>
                <a:cs typeface="B Nazanin" panose="00000400000000000000" pitchFamily="2" charset="-78"/>
              </a:rPr>
              <a:t> تعداد </a:t>
            </a:r>
            <a:r>
              <a:rPr lang="fa-IR" sz="3200" dirty="0">
                <a:solidFill>
                  <a:schemeClr val="accent1">
                    <a:lumMod val="50000"/>
                  </a:schemeClr>
                </a:solidFill>
                <a:cs typeface="B Nazanin" panose="00000400000000000000" pitchFamily="2" charset="-78"/>
              </a:rPr>
              <a:t>بیماران مبتلا به سل را به شدت افزایش میدهد که به نوبه خود باعث افزایش انتقال سل به اعضای خانواده، افراد جامعه و کارکنان مراقبت بهداشتی می شود. علاوه بر این در صورت عدم تأمین درمان مؤثر و بدون وقفه سل ، ممکن است خطر انتقال </a:t>
            </a:r>
            <a:r>
              <a:rPr lang="en-US" sz="3200" dirty="0">
                <a:solidFill>
                  <a:schemeClr val="accent1">
                    <a:lumMod val="50000"/>
                  </a:schemeClr>
                </a:solidFill>
                <a:cs typeface="B Nazanin" panose="00000400000000000000" pitchFamily="2" charset="-78"/>
              </a:rPr>
              <a:t>MDR-TB </a:t>
            </a:r>
            <a:r>
              <a:rPr lang="fa-IR" sz="3200" dirty="0" smtClean="0">
                <a:solidFill>
                  <a:schemeClr val="accent1">
                    <a:lumMod val="50000"/>
                  </a:schemeClr>
                </a:solidFill>
                <a:cs typeface="B Nazanin" panose="00000400000000000000" pitchFamily="2" charset="-78"/>
              </a:rPr>
              <a:t> افزایش </a:t>
            </a:r>
            <a:r>
              <a:rPr lang="fa-IR" sz="3200" dirty="0">
                <a:solidFill>
                  <a:schemeClr val="accent1">
                    <a:lumMod val="50000"/>
                  </a:schemeClr>
                </a:solidFill>
                <a:cs typeface="B Nazanin" panose="00000400000000000000" pitchFamily="2" charset="-78"/>
              </a:rPr>
              <a:t>یابد</a:t>
            </a:r>
          </a:p>
        </p:txBody>
      </p:sp>
      <p:sp>
        <p:nvSpPr>
          <p:cNvPr id="4" name="Slide Number Placeholder 3"/>
          <p:cNvSpPr>
            <a:spLocks noGrp="1"/>
          </p:cNvSpPr>
          <p:nvPr>
            <p:ph type="sldNum" sz="quarter" idx="12"/>
          </p:nvPr>
        </p:nvSpPr>
        <p:spPr/>
        <p:txBody>
          <a:bodyPr/>
          <a:lstStyle/>
          <a:p>
            <a:fld id="{30FF0F21-5972-47C3-A58F-EFECA81B9517}" type="slidenum">
              <a:rPr lang="en-US" smtClean="0"/>
              <a:t>56</a:t>
            </a:fld>
            <a:endParaRPr lang="en-US"/>
          </a:p>
        </p:txBody>
      </p:sp>
    </p:spTree>
    <p:extLst>
      <p:ext uri="{BB962C8B-B14F-4D97-AF65-F5344CB8AC3E}">
        <p14:creationId xmlns:p14="http://schemas.microsoft.com/office/powerpoint/2010/main" val="13440260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600" dirty="0" smtClean="0">
                <a:cs typeface="2  Titr" panose="00000700000000000000" pitchFamily="2" charset="-78"/>
              </a:rPr>
              <a:t>اثر</a:t>
            </a:r>
            <a:r>
              <a:rPr lang="en-US" sz="3600" b="1" dirty="0" smtClean="0">
                <a:cs typeface="2  Titr" panose="00000700000000000000" pitchFamily="2" charset="-78"/>
              </a:rPr>
              <a:t>HIV</a:t>
            </a:r>
            <a:r>
              <a:rPr lang="en-US" sz="3600" dirty="0" smtClean="0">
                <a:cs typeface="2  Titr" panose="00000700000000000000" pitchFamily="2" charset="-78"/>
              </a:rPr>
              <a:t> </a:t>
            </a:r>
            <a:r>
              <a:rPr lang="fa-IR" sz="3600" dirty="0" smtClean="0">
                <a:cs typeface="2  Titr" panose="00000700000000000000" pitchFamily="2" charset="-78"/>
              </a:rPr>
              <a:t> بر </a:t>
            </a:r>
            <a:r>
              <a:rPr lang="fa-IR" sz="3600" dirty="0">
                <a:cs typeface="2  Titr" panose="00000700000000000000" pitchFamily="2" charset="-78"/>
              </a:rPr>
              <a:t>نحوه تظاهر بالینی سل</a:t>
            </a:r>
            <a:endParaRPr lang="en-US" sz="3600" dirty="0">
              <a:cs typeface="2  Titr" panose="00000700000000000000" pitchFamily="2" charset="-78"/>
            </a:endParaRPr>
          </a:p>
        </p:txBody>
      </p:sp>
      <p:sp>
        <p:nvSpPr>
          <p:cNvPr id="3" name="Content Placeholder 2"/>
          <p:cNvSpPr>
            <a:spLocks noGrp="1"/>
          </p:cNvSpPr>
          <p:nvPr>
            <p:ph idx="1"/>
          </p:nvPr>
        </p:nvSpPr>
        <p:spPr>
          <a:xfrm>
            <a:off x="581192" y="2180496"/>
            <a:ext cx="11029615" cy="4286565"/>
          </a:xfrm>
        </p:spPr>
        <p:txBody>
          <a:bodyPr>
            <a:normAutofit fontScale="92500" lnSpcReduction="10000"/>
          </a:bodyPr>
          <a:lstStyle/>
          <a:p>
            <a:pPr algn="r" rtl="1"/>
            <a:r>
              <a:rPr lang="fa-IR" sz="3200" dirty="0">
                <a:solidFill>
                  <a:schemeClr val="accent1">
                    <a:lumMod val="50000"/>
                  </a:schemeClr>
                </a:solidFill>
                <a:cs typeface="B Nazanin" panose="00000400000000000000" pitchFamily="2" charset="-78"/>
              </a:rPr>
              <a:t>سل ریوی شایع ترین شکل تظاهر سل در بزرگسالان است اما نحوه بروز آن به میزان سرکوب سیستم ایمنی بستگی دارد. نمای بالینی، نتایج اسمیر خلط و پرتونگاری قفسه سینه اغلب در مراحل اولیه عفونت </a:t>
            </a:r>
            <a:r>
              <a:rPr lang="en-US" sz="2600" dirty="0">
                <a:solidFill>
                  <a:schemeClr val="accent1">
                    <a:lumMod val="50000"/>
                  </a:schemeClr>
                </a:solidFill>
                <a:cs typeface="B Nazanin" panose="00000400000000000000" pitchFamily="2" charset="-78"/>
              </a:rPr>
              <a:t>HIV </a:t>
            </a:r>
            <a:r>
              <a:rPr lang="en-US" sz="2600" dirty="0" smtClean="0">
                <a:solidFill>
                  <a:schemeClr val="accent1">
                    <a:lumMod val="50000"/>
                  </a:schemeClr>
                </a:solidFill>
                <a:cs typeface="B Nazanin" panose="00000400000000000000" pitchFamily="2" charset="-78"/>
              </a:rPr>
              <a:t>(</a:t>
            </a:r>
            <a:r>
              <a:rPr lang="en-US" sz="2600" dirty="0">
                <a:solidFill>
                  <a:schemeClr val="accent1">
                    <a:lumMod val="50000"/>
                  </a:schemeClr>
                </a:solidFill>
                <a:cs typeface="B Nazanin" panose="00000400000000000000" pitchFamily="2" charset="-78"/>
              </a:rPr>
              <a:t>CD4 &gt;350cell/ µL</a:t>
            </a:r>
            <a:r>
              <a:rPr lang="en-US" sz="2600" dirty="0" smtClean="0">
                <a:solidFill>
                  <a:schemeClr val="accent1">
                    <a:lumMod val="50000"/>
                  </a:schemeClr>
                </a:solidFill>
                <a:cs typeface="B Nazanin" panose="00000400000000000000" pitchFamily="2" charset="-78"/>
              </a:rPr>
              <a:t>)</a:t>
            </a:r>
            <a:r>
              <a:rPr lang="fa-IR" sz="2600" dirty="0" smtClean="0">
                <a:solidFill>
                  <a:schemeClr val="accent1">
                    <a:lumMod val="50000"/>
                  </a:schemeClr>
                </a:solidFill>
                <a:cs typeface="B Nazanin" panose="00000400000000000000" pitchFamily="2" charset="-78"/>
              </a:rPr>
              <a:t> </a:t>
            </a:r>
            <a:r>
              <a:rPr lang="fa-IR" sz="3200" dirty="0" smtClean="0">
                <a:solidFill>
                  <a:schemeClr val="accent1">
                    <a:lumMod val="50000"/>
                  </a:schemeClr>
                </a:solidFill>
                <a:cs typeface="B Nazanin" panose="00000400000000000000" pitchFamily="2" charset="-78"/>
              </a:rPr>
              <a:t>و </a:t>
            </a:r>
            <a:r>
              <a:rPr lang="fa-IR" sz="3200" dirty="0">
                <a:solidFill>
                  <a:schemeClr val="accent1">
                    <a:lumMod val="50000"/>
                  </a:schemeClr>
                </a:solidFill>
                <a:cs typeface="B Nazanin" panose="00000400000000000000" pitchFamily="2" charset="-78"/>
              </a:rPr>
              <a:t>در مراحل دیررس </a:t>
            </a:r>
            <a:r>
              <a:rPr lang="fa-IR" sz="3200" dirty="0" smtClean="0">
                <a:solidFill>
                  <a:schemeClr val="accent1">
                    <a:lumMod val="50000"/>
                  </a:schemeClr>
                </a:solidFill>
                <a:cs typeface="B Nazanin" panose="00000400000000000000" pitchFamily="2" charset="-78"/>
              </a:rPr>
              <a:t>بیماری</a:t>
            </a:r>
            <a:r>
              <a:rPr lang="en-US" sz="2600" dirty="0" smtClean="0">
                <a:solidFill>
                  <a:schemeClr val="accent1">
                    <a:lumMod val="50000"/>
                  </a:schemeClr>
                </a:solidFill>
                <a:cs typeface="B Nazanin" panose="00000400000000000000" pitchFamily="2" charset="-78"/>
              </a:rPr>
              <a:t>(CD4 </a:t>
            </a:r>
            <a:r>
              <a:rPr lang="en-US" sz="2600" dirty="0">
                <a:solidFill>
                  <a:schemeClr val="accent1">
                    <a:lumMod val="50000"/>
                  </a:schemeClr>
                </a:solidFill>
                <a:cs typeface="B Nazanin" panose="00000400000000000000" pitchFamily="2" charset="-78"/>
              </a:rPr>
              <a:t>&lt;200 cell/ </a:t>
            </a:r>
            <a:r>
              <a:rPr lang="en-US" sz="2600" dirty="0" smtClean="0">
                <a:solidFill>
                  <a:schemeClr val="accent1">
                    <a:lumMod val="50000"/>
                  </a:schemeClr>
                </a:solidFill>
                <a:cs typeface="B Nazanin" panose="00000400000000000000" pitchFamily="2" charset="-78"/>
              </a:rPr>
              <a:t>µL) </a:t>
            </a:r>
            <a:r>
              <a:rPr lang="fa-IR" sz="2600" dirty="0" smtClean="0">
                <a:solidFill>
                  <a:schemeClr val="accent1">
                    <a:lumMod val="50000"/>
                  </a:schemeClr>
                </a:solidFill>
                <a:cs typeface="B Nazanin" panose="00000400000000000000" pitchFamily="2" charset="-78"/>
              </a:rPr>
              <a:t> </a:t>
            </a:r>
            <a:r>
              <a:rPr lang="fa-IR" sz="3200" dirty="0" smtClean="0">
                <a:solidFill>
                  <a:schemeClr val="accent1">
                    <a:lumMod val="50000"/>
                  </a:schemeClr>
                </a:solidFill>
                <a:cs typeface="B Nazanin" panose="00000400000000000000" pitchFamily="2" charset="-78"/>
              </a:rPr>
              <a:t>متفاوتند</a:t>
            </a:r>
            <a:r>
              <a:rPr lang="fa-IR" sz="3200" dirty="0">
                <a:solidFill>
                  <a:schemeClr val="accent1">
                    <a:lumMod val="50000"/>
                  </a:schemeClr>
                </a:solidFill>
                <a:cs typeface="B Nazanin" panose="00000400000000000000" pitchFamily="2" charset="-78"/>
              </a:rPr>
              <a:t>. </a:t>
            </a:r>
          </a:p>
          <a:p>
            <a:pPr algn="r" rtl="1"/>
            <a:r>
              <a:rPr lang="fa-IR" sz="3200" dirty="0">
                <a:solidFill>
                  <a:schemeClr val="accent1">
                    <a:lumMod val="50000"/>
                  </a:schemeClr>
                </a:solidFill>
                <a:cs typeface="B Nazanin" panose="00000400000000000000" pitchFamily="2" charset="-78"/>
              </a:rPr>
              <a:t>نحوه بروز علائم بالینی سل در مراحل </a:t>
            </a:r>
            <a:r>
              <a:rPr lang="fa-IR" sz="3200" dirty="0" smtClean="0">
                <a:solidFill>
                  <a:schemeClr val="accent1">
                    <a:lumMod val="50000"/>
                  </a:schemeClr>
                </a:solidFill>
                <a:cs typeface="B Nazanin" panose="00000400000000000000" pitchFamily="2" charset="-78"/>
              </a:rPr>
              <a:t>اولیه</a:t>
            </a:r>
            <a:r>
              <a:rPr lang="en-US" sz="3200" dirty="0" smtClean="0">
                <a:solidFill>
                  <a:schemeClr val="accent1">
                    <a:lumMod val="50000"/>
                  </a:schemeClr>
                </a:solidFill>
                <a:cs typeface="B Nazanin" panose="00000400000000000000" pitchFamily="2" charset="-78"/>
              </a:rPr>
              <a:t>HIV </a:t>
            </a:r>
            <a:r>
              <a:rPr lang="fa-IR" sz="3200" dirty="0" smtClean="0">
                <a:solidFill>
                  <a:schemeClr val="accent1">
                    <a:lumMod val="50000"/>
                  </a:schemeClr>
                </a:solidFill>
                <a:cs typeface="B Nazanin" panose="00000400000000000000" pitchFamily="2" charset="-78"/>
              </a:rPr>
              <a:t> مشابه </a:t>
            </a:r>
            <a:r>
              <a:rPr lang="fa-IR" sz="3200" dirty="0">
                <a:solidFill>
                  <a:schemeClr val="accent1">
                    <a:lumMod val="50000"/>
                  </a:schemeClr>
                </a:solidFill>
                <a:cs typeface="B Nazanin" panose="00000400000000000000" pitchFamily="2" charset="-78"/>
              </a:rPr>
              <a:t>افراد غیر مبتلا به </a:t>
            </a:r>
            <a:r>
              <a:rPr lang="fa-IR" sz="3200" dirty="0" smtClean="0">
                <a:solidFill>
                  <a:schemeClr val="accent1">
                    <a:lumMod val="50000"/>
                  </a:schemeClr>
                </a:solidFill>
                <a:cs typeface="B Nazanin" panose="00000400000000000000" pitchFamily="2" charset="-78"/>
              </a:rPr>
              <a:t>عفونت</a:t>
            </a:r>
            <a:r>
              <a:rPr lang="en-US" sz="3200" dirty="0" smtClean="0">
                <a:solidFill>
                  <a:schemeClr val="accent1">
                    <a:lumMod val="50000"/>
                  </a:schemeClr>
                </a:solidFill>
                <a:cs typeface="B Nazanin" panose="00000400000000000000" pitchFamily="2" charset="-78"/>
              </a:rPr>
              <a:t>HIV </a:t>
            </a:r>
            <a:r>
              <a:rPr lang="fa-IR" sz="3200" dirty="0" smtClean="0">
                <a:solidFill>
                  <a:schemeClr val="accent1">
                    <a:lumMod val="50000"/>
                  </a:schemeClr>
                </a:solidFill>
                <a:cs typeface="B Nazanin" panose="00000400000000000000" pitchFamily="2" charset="-78"/>
              </a:rPr>
              <a:t> می </a:t>
            </a:r>
            <a:r>
              <a:rPr lang="fa-IR" sz="3200" dirty="0">
                <a:solidFill>
                  <a:schemeClr val="accent1">
                    <a:lumMod val="50000"/>
                  </a:schemeClr>
                </a:solidFill>
                <a:cs typeface="B Nazanin" panose="00000400000000000000" pitchFamily="2" charset="-78"/>
              </a:rPr>
              <a:t>باشد. در مقابل نحوه بروز بالینی در مراحل پیشرفته </a:t>
            </a:r>
            <a:r>
              <a:rPr lang="fa-IR" sz="3200" dirty="0" smtClean="0">
                <a:solidFill>
                  <a:schemeClr val="accent1">
                    <a:lumMod val="50000"/>
                  </a:schemeClr>
                </a:solidFill>
                <a:cs typeface="B Nazanin" panose="00000400000000000000" pitchFamily="2" charset="-78"/>
              </a:rPr>
              <a:t>عفونت</a:t>
            </a:r>
            <a:r>
              <a:rPr lang="en-US" sz="3200" dirty="0" smtClean="0">
                <a:solidFill>
                  <a:schemeClr val="accent1">
                    <a:lumMod val="50000"/>
                  </a:schemeClr>
                </a:solidFill>
                <a:cs typeface="B Nazanin" panose="00000400000000000000" pitchFamily="2" charset="-78"/>
              </a:rPr>
              <a:t>HIV </a:t>
            </a:r>
            <a:r>
              <a:rPr lang="fa-IR" sz="3200" dirty="0" smtClean="0">
                <a:solidFill>
                  <a:schemeClr val="accent1">
                    <a:lumMod val="50000"/>
                  </a:schemeClr>
                </a:solidFill>
                <a:cs typeface="B Nazanin" panose="00000400000000000000" pitchFamily="2" charset="-78"/>
              </a:rPr>
              <a:t> اغلب </a:t>
            </a:r>
            <a:r>
              <a:rPr lang="fa-IR" sz="3200" dirty="0">
                <a:solidFill>
                  <a:schemeClr val="accent1">
                    <a:lumMod val="50000"/>
                  </a:schemeClr>
                </a:solidFill>
                <a:cs typeface="B Nazanin" panose="00000400000000000000" pitchFamily="2" charset="-78"/>
              </a:rPr>
              <a:t>تیپیک نیست ( اسمیر خلط اغلب منفی است و به جای حفره در لوب فوقانی، انفیلتراسیون در نواحی میانی وتحتانی به همراه لنفادنوپاتی مشاهده می شود). </a:t>
            </a:r>
          </a:p>
          <a:p>
            <a:pPr algn="r" rtl="1"/>
            <a:r>
              <a:rPr lang="fa-IR" sz="3200" dirty="0">
                <a:solidFill>
                  <a:schemeClr val="accent1">
                    <a:lumMod val="50000"/>
                  </a:schemeClr>
                </a:solidFill>
                <a:cs typeface="B Nazanin" panose="00000400000000000000" pitchFamily="2" charset="-78"/>
              </a:rPr>
              <a:t>در موارد نقص ایمنی شدید میزان سل خارج ریوی در بزرگسالان و کودکان افزایش می یابد. </a:t>
            </a:r>
          </a:p>
        </p:txBody>
      </p:sp>
      <p:sp>
        <p:nvSpPr>
          <p:cNvPr id="4" name="Slide Number Placeholder 3"/>
          <p:cNvSpPr>
            <a:spLocks noGrp="1"/>
          </p:cNvSpPr>
          <p:nvPr>
            <p:ph type="sldNum" sz="quarter" idx="12"/>
          </p:nvPr>
        </p:nvSpPr>
        <p:spPr/>
        <p:txBody>
          <a:bodyPr/>
          <a:lstStyle/>
          <a:p>
            <a:fld id="{30FF0F21-5972-47C3-A58F-EFECA81B9517}" type="slidenum">
              <a:rPr lang="en-US" smtClean="0"/>
              <a:t>57</a:t>
            </a:fld>
            <a:endParaRPr lang="en-US"/>
          </a:p>
        </p:txBody>
      </p:sp>
    </p:spTree>
    <p:extLst>
      <p:ext uri="{BB962C8B-B14F-4D97-AF65-F5344CB8AC3E}">
        <p14:creationId xmlns:p14="http://schemas.microsoft.com/office/powerpoint/2010/main" val="10869665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400" dirty="0">
                <a:cs typeface="2  Titr" panose="00000700000000000000" pitchFamily="2" charset="-78"/>
              </a:rPr>
              <a:t>عفونت نهفته سل</a:t>
            </a:r>
            <a:endParaRPr lang="en-US" sz="4400" dirty="0">
              <a:cs typeface="2  Titr" panose="00000700000000000000" pitchFamily="2" charset="-78"/>
            </a:endParaRPr>
          </a:p>
        </p:txBody>
      </p:sp>
      <p:sp>
        <p:nvSpPr>
          <p:cNvPr id="3" name="Content Placeholder 2"/>
          <p:cNvSpPr>
            <a:spLocks noGrp="1"/>
          </p:cNvSpPr>
          <p:nvPr>
            <p:ph idx="1"/>
          </p:nvPr>
        </p:nvSpPr>
        <p:spPr>
          <a:xfrm>
            <a:off x="581192" y="2180496"/>
            <a:ext cx="11029615" cy="4260061"/>
          </a:xfrm>
        </p:spPr>
        <p:txBody>
          <a:bodyPr>
            <a:normAutofit/>
          </a:bodyPr>
          <a:lstStyle/>
          <a:p>
            <a:pPr algn="r" rtl="1"/>
            <a:r>
              <a:rPr lang="fa-IR" sz="3200" dirty="0">
                <a:solidFill>
                  <a:schemeClr val="accent1">
                    <a:lumMod val="50000"/>
                  </a:schemeClr>
                </a:solidFill>
                <a:cs typeface="B Nazanin" panose="00000400000000000000" pitchFamily="2" charset="-78"/>
              </a:rPr>
              <a:t>زمانی اتفاق می افتدكه با وجود آنكه باسيل زنده در بدن فرد وجود دارد، ولي اين باسيلها غير فعالند و فرد بدون علامت </a:t>
            </a:r>
            <a:r>
              <a:rPr lang="fa-IR" sz="3200" dirty="0" smtClean="0">
                <a:solidFill>
                  <a:schemeClr val="accent1">
                    <a:lumMod val="50000"/>
                  </a:schemeClr>
                </a:solidFill>
                <a:cs typeface="B Nazanin" panose="00000400000000000000" pitchFamily="2" charset="-78"/>
              </a:rPr>
              <a:t>است </a:t>
            </a:r>
            <a:r>
              <a:rPr lang="fa-IR" sz="3200" dirty="0">
                <a:solidFill>
                  <a:schemeClr val="accent1">
                    <a:lumMod val="50000"/>
                  </a:schemeClr>
                </a:solidFill>
                <a:cs typeface="B Nazanin" panose="00000400000000000000" pitchFamily="2" charset="-78"/>
              </a:rPr>
              <a:t>و قادر به انتقال بيماري نيست. خطر سالیانه احتمالی بروز بیماری سل در افراد با سل نهفته در مبتلایان </a:t>
            </a:r>
            <a:r>
              <a:rPr lang="fa-IR" sz="3200" dirty="0" smtClean="0">
                <a:solidFill>
                  <a:schemeClr val="accent1">
                    <a:lumMod val="50000"/>
                  </a:schemeClr>
                </a:solidFill>
                <a:cs typeface="B Nazanin" panose="00000400000000000000" pitchFamily="2" charset="-78"/>
              </a:rPr>
              <a:t>به</a:t>
            </a:r>
            <a:r>
              <a:rPr lang="en-US" sz="3200" dirty="0" smtClean="0">
                <a:solidFill>
                  <a:schemeClr val="accent1">
                    <a:lumMod val="50000"/>
                  </a:schemeClr>
                </a:solidFill>
                <a:cs typeface="B Nazanin" panose="00000400000000000000" pitchFamily="2" charset="-78"/>
              </a:rPr>
              <a:t>HIV </a:t>
            </a:r>
            <a:r>
              <a:rPr lang="fa-IR" sz="3200" dirty="0" smtClean="0">
                <a:solidFill>
                  <a:schemeClr val="accent1">
                    <a:lumMod val="50000"/>
                  </a:schemeClr>
                </a:solidFill>
                <a:cs typeface="B Nazanin" panose="00000400000000000000" pitchFamily="2" charset="-78"/>
              </a:rPr>
              <a:t> حدود </a:t>
            </a:r>
            <a:r>
              <a:rPr lang="fa-IR" sz="3200" dirty="0">
                <a:solidFill>
                  <a:schemeClr val="accent1">
                    <a:lumMod val="50000"/>
                  </a:schemeClr>
                </a:solidFill>
                <a:cs typeface="B Nazanin" panose="00000400000000000000" pitchFamily="2" charset="-78"/>
              </a:rPr>
              <a:t>3 تا 12 برابر بیش از </a:t>
            </a:r>
            <a:r>
              <a:rPr lang="fa-IR" sz="3200" dirty="0" smtClean="0">
                <a:solidFill>
                  <a:schemeClr val="accent1">
                    <a:lumMod val="50000"/>
                  </a:schemeClr>
                </a:solidFill>
                <a:cs typeface="B Nazanin" panose="00000400000000000000" pitchFamily="2" charset="-78"/>
              </a:rPr>
              <a:t>افراد</a:t>
            </a:r>
            <a:r>
              <a:rPr lang="en-US" sz="3200" dirty="0" smtClean="0">
                <a:solidFill>
                  <a:schemeClr val="accent1">
                    <a:lumMod val="50000"/>
                  </a:schemeClr>
                </a:solidFill>
                <a:cs typeface="B Nazanin" panose="00000400000000000000" pitchFamily="2" charset="-78"/>
              </a:rPr>
              <a:t>HIV </a:t>
            </a:r>
            <a:r>
              <a:rPr lang="fa-IR" sz="3200" dirty="0" smtClean="0">
                <a:solidFill>
                  <a:schemeClr val="accent1">
                    <a:lumMod val="50000"/>
                  </a:schemeClr>
                </a:solidFill>
                <a:cs typeface="B Nazanin" panose="00000400000000000000" pitchFamily="2" charset="-78"/>
              </a:rPr>
              <a:t> منفی </a:t>
            </a:r>
            <a:r>
              <a:rPr lang="fa-IR" sz="3200" dirty="0">
                <a:solidFill>
                  <a:schemeClr val="accent1">
                    <a:lumMod val="50000"/>
                  </a:schemeClr>
                </a:solidFill>
                <a:cs typeface="B Nazanin" panose="00000400000000000000" pitchFamily="2" charset="-78"/>
              </a:rPr>
              <a:t>می باشد. </a:t>
            </a:r>
            <a:endParaRPr lang="fa-IR" sz="3200" dirty="0" smtClean="0">
              <a:solidFill>
                <a:schemeClr val="accent1">
                  <a:lumMod val="50000"/>
                </a:schemeClr>
              </a:solidFill>
              <a:cs typeface="B Nazanin" panose="00000400000000000000" pitchFamily="2" charset="-78"/>
            </a:endParaRPr>
          </a:p>
          <a:p>
            <a:pPr algn="r" rtl="1"/>
            <a:endParaRPr lang="fa-IR" sz="3200" dirty="0">
              <a:solidFill>
                <a:schemeClr val="accent1">
                  <a:lumMod val="50000"/>
                </a:schemeClr>
              </a:solidFill>
              <a:cs typeface="B Nazanin" panose="00000400000000000000" pitchFamily="2" charset="-78"/>
            </a:endParaRPr>
          </a:p>
          <a:p>
            <a:pPr algn="r" rtl="1"/>
            <a:r>
              <a:rPr lang="fa-IR" sz="3200" dirty="0" smtClean="0">
                <a:solidFill>
                  <a:schemeClr val="accent1">
                    <a:lumMod val="50000"/>
                  </a:schemeClr>
                </a:solidFill>
                <a:cs typeface="B Nazanin" panose="00000400000000000000" pitchFamily="2" charset="-78"/>
              </a:rPr>
              <a:t>خطر </a:t>
            </a:r>
            <a:r>
              <a:rPr lang="fa-IR" sz="3200" dirty="0">
                <a:solidFill>
                  <a:schemeClr val="accent1">
                    <a:lumMod val="50000"/>
                  </a:schemeClr>
                </a:solidFill>
                <a:cs typeface="B Nazanin" panose="00000400000000000000" pitchFamily="2" charset="-78"/>
              </a:rPr>
              <a:t>تبدیل سل نهفته به بیماری سل در مبتلایان </a:t>
            </a:r>
            <a:r>
              <a:rPr lang="fa-IR" sz="3200" dirty="0" smtClean="0">
                <a:solidFill>
                  <a:schemeClr val="accent1">
                    <a:lumMod val="50000"/>
                  </a:schemeClr>
                </a:solidFill>
                <a:cs typeface="B Nazanin" panose="00000400000000000000" pitchFamily="2" charset="-78"/>
              </a:rPr>
              <a:t>به</a:t>
            </a:r>
            <a:r>
              <a:rPr lang="en-US" sz="3200" dirty="0" smtClean="0">
                <a:solidFill>
                  <a:schemeClr val="accent1">
                    <a:lumMod val="50000"/>
                  </a:schemeClr>
                </a:solidFill>
                <a:cs typeface="B Nazanin" panose="00000400000000000000" pitchFamily="2" charset="-78"/>
              </a:rPr>
              <a:t>HIV </a:t>
            </a:r>
            <a:r>
              <a:rPr lang="fa-IR" sz="3200" dirty="0" smtClean="0">
                <a:solidFill>
                  <a:schemeClr val="accent1">
                    <a:lumMod val="50000"/>
                  </a:schemeClr>
                </a:solidFill>
                <a:cs typeface="B Nazanin" panose="00000400000000000000" pitchFamily="2" charset="-78"/>
              </a:rPr>
              <a:t> با </a:t>
            </a:r>
            <a:r>
              <a:rPr lang="fa-IR" sz="3200" dirty="0">
                <a:solidFill>
                  <a:schemeClr val="accent1">
                    <a:lumMod val="50000"/>
                  </a:schemeClr>
                </a:solidFill>
                <a:cs typeface="B Nazanin" panose="00000400000000000000" pitchFamily="2" charset="-78"/>
              </a:rPr>
              <a:t>مصرف داروهای ضد رتروویروسی و درمان عفونت نهفته سلی تا حدود 76% کاهش می یابد</a:t>
            </a:r>
          </a:p>
        </p:txBody>
      </p:sp>
      <p:sp>
        <p:nvSpPr>
          <p:cNvPr id="4" name="Slide Number Placeholder 3"/>
          <p:cNvSpPr>
            <a:spLocks noGrp="1"/>
          </p:cNvSpPr>
          <p:nvPr>
            <p:ph type="sldNum" sz="quarter" idx="12"/>
          </p:nvPr>
        </p:nvSpPr>
        <p:spPr/>
        <p:txBody>
          <a:bodyPr/>
          <a:lstStyle/>
          <a:p>
            <a:fld id="{30FF0F21-5972-47C3-A58F-EFECA81B9517}" type="slidenum">
              <a:rPr lang="en-US" smtClean="0"/>
              <a:t>58</a:t>
            </a:fld>
            <a:endParaRPr lang="en-US"/>
          </a:p>
        </p:txBody>
      </p:sp>
    </p:spTree>
    <p:extLst>
      <p:ext uri="{BB962C8B-B14F-4D97-AF65-F5344CB8AC3E}">
        <p14:creationId xmlns:p14="http://schemas.microsoft.com/office/powerpoint/2010/main" val="12392007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000" dirty="0">
                <a:cs typeface="2  Titr" panose="00000700000000000000" pitchFamily="2" charset="-78"/>
              </a:rPr>
              <a:t>تشخیص عفونت نهفته سل </a:t>
            </a:r>
            <a:endParaRPr lang="en-US" sz="4000" dirty="0">
              <a:cs typeface="2  Titr" panose="00000700000000000000" pitchFamily="2" charset="-78"/>
            </a:endParaRPr>
          </a:p>
        </p:txBody>
      </p:sp>
      <p:sp>
        <p:nvSpPr>
          <p:cNvPr id="3" name="Content Placeholder 2"/>
          <p:cNvSpPr>
            <a:spLocks noGrp="1"/>
          </p:cNvSpPr>
          <p:nvPr>
            <p:ph idx="1"/>
          </p:nvPr>
        </p:nvSpPr>
        <p:spPr/>
        <p:txBody>
          <a:bodyPr>
            <a:normAutofit fontScale="92500"/>
          </a:bodyPr>
          <a:lstStyle/>
          <a:p>
            <a:pPr marL="514350" indent="-514350" algn="r" rtl="1">
              <a:buFont typeface="+mj-lt"/>
              <a:buAutoNum type="arabicPeriod"/>
            </a:pPr>
            <a:r>
              <a:rPr lang="en-US" sz="3200" dirty="0" smtClean="0">
                <a:solidFill>
                  <a:schemeClr val="accent1">
                    <a:lumMod val="50000"/>
                  </a:schemeClr>
                </a:solidFill>
                <a:cs typeface="B Nazanin" panose="00000400000000000000" pitchFamily="2" charset="-78"/>
              </a:rPr>
              <a:t>PPD</a:t>
            </a:r>
            <a:r>
              <a:rPr lang="fa-IR" sz="3200" dirty="0" smtClean="0">
                <a:solidFill>
                  <a:schemeClr val="accent1">
                    <a:lumMod val="50000"/>
                  </a:schemeClr>
                </a:solidFill>
                <a:cs typeface="B Nazanin" panose="00000400000000000000" pitchFamily="2" charset="-78"/>
              </a:rPr>
              <a:t>: آزمون </a:t>
            </a:r>
            <a:r>
              <a:rPr lang="fa-IR" sz="3200" dirty="0">
                <a:solidFill>
                  <a:schemeClr val="accent1">
                    <a:lumMod val="50000"/>
                  </a:schemeClr>
                </a:solidFill>
                <a:cs typeface="B Nazanin" panose="00000400000000000000" pitchFamily="2" charset="-78"/>
              </a:rPr>
              <a:t>به روش مانتو با </a:t>
            </a:r>
            <a:r>
              <a:rPr lang="en-US" sz="3200" dirty="0" smtClean="0">
                <a:solidFill>
                  <a:schemeClr val="accent1">
                    <a:lumMod val="50000"/>
                  </a:schemeClr>
                </a:solidFill>
                <a:latin typeface="Times New Roman" panose="02020603050405020304" pitchFamily="18" charset="0"/>
                <a:cs typeface="Times New Roman" panose="02020603050405020304" pitchFamily="18" charset="0"/>
              </a:rPr>
              <a:t>0.1</a:t>
            </a:r>
            <a:r>
              <a:rPr lang="fa-IR" sz="3200" dirty="0" smtClean="0">
                <a:solidFill>
                  <a:schemeClr val="accent1">
                    <a:lumMod val="50000"/>
                  </a:schemeClr>
                </a:solidFill>
                <a:cs typeface="B Nazanin" panose="00000400000000000000" pitchFamily="2" charset="-78"/>
              </a:rPr>
              <a:t> </a:t>
            </a:r>
            <a:r>
              <a:rPr lang="fa-IR" sz="3200" dirty="0">
                <a:solidFill>
                  <a:schemeClr val="accent1">
                    <a:lumMod val="50000"/>
                  </a:schemeClr>
                </a:solidFill>
                <a:cs typeface="B Nazanin" panose="00000400000000000000" pitchFamily="2" charset="-78"/>
              </a:rPr>
              <a:t>میلی لیتر از محلول </a:t>
            </a:r>
            <a:r>
              <a:rPr lang="en-US" sz="3200" dirty="0">
                <a:solidFill>
                  <a:schemeClr val="accent1">
                    <a:lumMod val="50000"/>
                  </a:schemeClr>
                </a:solidFill>
                <a:cs typeface="B Nazanin" panose="00000400000000000000" pitchFamily="2" charset="-78"/>
              </a:rPr>
              <a:t>PPD </a:t>
            </a:r>
            <a:r>
              <a:rPr lang="fa-IR" sz="3200" dirty="0" smtClean="0">
                <a:solidFill>
                  <a:schemeClr val="accent1">
                    <a:lumMod val="50000"/>
                  </a:schemeClr>
                </a:solidFill>
                <a:cs typeface="B Nazanin" panose="00000400000000000000" pitchFamily="2" charset="-78"/>
              </a:rPr>
              <a:t> به </a:t>
            </a:r>
            <a:r>
              <a:rPr lang="fa-IR" sz="3200" dirty="0">
                <a:solidFill>
                  <a:schemeClr val="accent1">
                    <a:lumMod val="50000"/>
                  </a:schemeClr>
                </a:solidFill>
                <a:cs typeface="B Nazanin" panose="00000400000000000000" pitchFamily="2" charset="-78"/>
              </a:rPr>
              <a:t>داخل جلد صورت می گیرد. در صورت ایجاد اندوراسیون 5 میلی متر یا بیشتر بعد از 72-48 ساعت، مثبت محسوب می‌شود. </a:t>
            </a:r>
            <a:endParaRPr lang="fa-IR" sz="3200" dirty="0" smtClean="0">
              <a:solidFill>
                <a:schemeClr val="accent1">
                  <a:lumMod val="50000"/>
                </a:schemeClr>
              </a:solidFill>
              <a:cs typeface="B Nazanin" panose="00000400000000000000" pitchFamily="2" charset="-78"/>
            </a:endParaRPr>
          </a:p>
          <a:p>
            <a:pPr marL="514350" indent="-514350" algn="r" rtl="1">
              <a:buFont typeface="+mj-lt"/>
              <a:buAutoNum type="arabicPeriod"/>
            </a:pPr>
            <a:endParaRPr lang="fa-IR" sz="3200" dirty="0">
              <a:solidFill>
                <a:schemeClr val="accent1">
                  <a:lumMod val="50000"/>
                </a:schemeClr>
              </a:solidFill>
              <a:cs typeface="B Nazanin" panose="00000400000000000000" pitchFamily="2" charset="-78"/>
            </a:endParaRPr>
          </a:p>
          <a:p>
            <a:pPr marL="514350" indent="-514350" algn="r" rtl="1">
              <a:buFont typeface="+mj-lt"/>
              <a:buAutoNum type="arabicPeriod"/>
            </a:pPr>
            <a:r>
              <a:rPr lang="en-US" sz="3200" dirty="0">
                <a:solidFill>
                  <a:schemeClr val="accent1">
                    <a:lumMod val="50000"/>
                  </a:schemeClr>
                </a:solidFill>
                <a:cs typeface="B Nazanin" panose="00000400000000000000" pitchFamily="2" charset="-78"/>
              </a:rPr>
              <a:t>Interferon Gamma Release Assay(IGRA</a:t>
            </a:r>
            <a:r>
              <a:rPr lang="en-US" sz="3200" dirty="0" smtClean="0">
                <a:solidFill>
                  <a:schemeClr val="accent1">
                    <a:lumMod val="50000"/>
                  </a:schemeClr>
                </a:solidFill>
                <a:cs typeface="B Nazanin" panose="00000400000000000000" pitchFamily="2" charset="-78"/>
              </a:rPr>
              <a:t>) </a:t>
            </a:r>
            <a:r>
              <a:rPr lang="fa-IR" sz="3200" dirty="0" smtClean="0">
                <a:solidFill>
                  <a:schemeClr val="accent1">
                    <a:lumMod val="50000"/>
                  </a:schemeClr>
                </a:solidFill>
                <a:cs typeface="B Nazanin" panose="00000400000000000000" pitchFamily="2" charset="-78"/>
              </a:rPr>
              <a:t>در </a:t>
            </a:r>
            <a:r>
              <a:rPr lang="fa-IR" sz="3200" dirty="0">
                <a:solidFill>
                  <a:schemeClr val="accent1">
                    <a:lumMod val="50000"/>
                  </a:schemeClr>
                </a:solidFill>
                <a:cs typeface="B Nazanin" panose="00000400000000000000" pitchFamily="2" charset="-78"/>
              </a:rPr>
              <a:t>این روش میزان گاما اینترفرون ترشح شده از لنفوسیتها در مواجهه با آنتی ژن های اختصاصی مایکوباکتریوم توبرکلوزیس اندازه گیری </a:t>
            </a:r>
            <a:r>
              <a:rPr lang="fa-IR" sz="3200" dirty="0" smtClean="0">
                <a:solidFill>
                  <a:schemeClr val="accent1">
                    <a:lumMod val="50000"/>
                  </a:schemeClr>
                </a:solidFill>
                <a:cs typeface="B Nazanin" panose="00000400000000000000" pitchFamily="2" charset="-78"/>
              </a:rPr>
              <a:t>میشود و</a:t>
            </a:r>
            <a:r>
              <a:rPr lang="en-US" sz="3200" dirty="0" smtClean="0">
                <a:solidFill>
                  <a:schemeClr val="accent1">
                    <a:lumMod val="50000"/>
                  </a:schemeClr>
                </a:solidFill>
                <a:cs typeface="B Nazanin" panose="00000400000000000000" pitchFamily="2" charset="-78"/>
              </a:rPr>
              <a:t>specificity </a:t>
            </a:r>
            <a:r>
              <a:rPr lang="fa-IR" sz="3200" dirty="0" smtClean="0">
                <a:solidFill>
                  <a:schemeClr val="accent1">
                    <a:lumMod val="50000"/>
                  </a:schemeClr>
                </a:solidFill>
                <a:cs typeface="B Nazanin" panose="00000400000000000000" pitchFamily="2" charset="-78"/>
              </a:rPr>
              <a:t> این </a:t>
            </a:r>
            <a:r>
              <a:rPr lang="fa-IR" sz="3200" dirty="0">
                <a:solidFill>
                  <a:schemeClr val="accent1">
                    <a:lumMod val="50000"/>
                  </a:schemeClr>
                </a:solidFill>
                <a:cs typeface="B Nazanin" panose="00000400000000000000" pitchFamily="2" charset="-78"/>
              </a:rPr>
              <a:t>تست نسبت </a:t>
            </a:r>
            <a:r>
              <a:rPr lang="fa-IR" sz="3200" dirty="0" smtClean="0">
                <a:solidFill>
                  <a:schemeClr val="accent1">
                    <a:lumMod val="50000"/>
                  </a:schemeClr>
                </a:solidFill>
                <a:cs typeface="B Nazanin" panose="00000400000000000000" pitchFamily="2" charset="-78"/>
              </a:rPr>
              <a:t>به</a:t>
            </a:r>
            <a:r>
              <a:rPr lang="en-US" sz="3200" dirty="0" smtClean="0">
                <a:solidFill>
                  <a:schemeClr val="accent1">
                    <a:lumMod val="50000"/>
                  </a:schemeClr>
                </a:solidFill>
                <a:cs typeface="B Nazanin" panose="00000400000000000000" pitchFamily="2" charset="-78"/>
              </a:rPr>
              <a:t>PPD </a:t>
            </a:r>
            <a:r>
              <a:rPr lang="fa-IR" sz="3200" dirty="0" smtClean="0">
                <a:solidFill>
                  <a:schemeClr val="accent1">
                    <a:lumMod val="50000"/>
                  </a:schemeClr>
                </a:solidFill>
                <a:cs typeface="B Nazanin" panose="00000400000000000000" pitchFamily="2" charset="-78"/>
              </a:rPr>
              <a:t> بیشتر </a:t>
            </a:r>
            <a:r>
              <a:rPr lang="fa-IR" sz="3200" dirty="0">
                <a:solidFill>
                  <a:schemeClr val="accent1">
                    <a:lumMod val="50000"/>
                  </a:schemeClr>
                </a:solidFill>
                <a:cs typeface="B Nazanin" panose="00000400000000000000" pitchFamily="2" charset="-78"/>
              </a:rPr>
              <a:t>است</a:t>
            </a:r>
          </a:p>
        </p:txBody>
      </p:sp>
      <p:sp>
        <p:nvSpPr>
          <p:cNvPr id="4" name="Slide Number Placeholder 3"/>
          <p:cNvSpPr>
            <a:spLocks noGrp="1"/>
          </p:cNvSpPr>
          <p:nvPr>
            <p:ph type="sldNum" sz="quarter" idx="12"/>
          </p:nvPr>
        </p:nvSpPr>
        <p:spPr/>
        <p:txBody>
          <a:bodyPr/>
          <a:lstStyle/>
          <a:p>
            <a:fld id="{30FF0F21-5972-47C3-A58F-EFECA81B9517}" type="slidenum">
              <a:rPr lang="en-US" smtClean="0"/>
              <a:t>59</a:t>
            </a:fld>
            <a:endParaRPr lang="en-US"/>
          </a:p>
        </p:txBody>
      </p:sp>
    </p:spTree>
    <p:extLst>
      <p:ext uri="{BB962C8B-B14F-4D97-AF65-F5344CB8AC3E}">
        <p14:creationId xmlns:p14="http://schemas.microsoft.com/office/powerpoint/2010/main" val="986917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
        <p:nvSpPr>
          <p:cNvPr id="6" name="Slide Number Placeholder 5"/>
          <p:cNvSpPr>
            <a:spLocks noGrp="1"/>
          </p:cNvSpPr>
          <p:nvPr>
            <p:ph type="sldNum" sz="quarter" idx="12"/>
          </p:nvPr>
        </p:nvSpPr>
        <p:spPr/>
        <p:txBody>
          <a:bodyPr/>
          <a:lstStyle/>
          <a:p>
            <a:fld id="{30FF0F21-5972-47C3-A58F-EFECA81B9517}" type="slidenum">
              <a:rPr lang="en-US" smtClean="0"/>
              <a:t>6</a:t>
            </a:fld>
            <a:endParaRPr lang="en-US"/>
          </a:p>
        </p:txBody>
      </p:sp>
      <p:sp>
        <p:nvSpPr>
          <p:cNvPr id="3" name="Lightning Bolt 2"/>
          <p:cNvSpPr/>
          <p:nvPr/>
        </p:nvSpPr>
        <p:spPr>
          <a:xfrm rot="3876725">
            <a:off x="1722433" y="2379065"/>
            <a:ext cx="841839" cy="1221799"/>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ightning Bolt 6"/>
          <p:cNvSpPr/>
          <p:nvPr/>
        </p:nvSpPr>
        <p:spPr>
          <a:xfrm>
            <a:off x="3441903" y="797432"/>
            <a:ext cx="841839" cy="1221799"/>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01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endParaRPr lang="en-US" dirty="0">
              <a:solidFill>
                <a:srgbClr val="C00000"/>
              </a:solidFill>
              <a:cs typeface="2  Titr" panose="00000700000000000000" pitchFamily="2" charset="-78"/>
            </a:endParaRPr>
          </a:p>
        </p:txBody>
      </p:sp>
      <p:sp>
        <p:nvSpPr>
          <p:cNvPr id="3" name="Content Placeholder 2"/>
          <p:cNvSpPr>
            <a:spLocks noGrp="1"/>
          </p:cNvSpPr>
          <p:nvPr>
            <p:ph idx="1"/>
          </p:nvPr>
        </p:nvSpPr>
        <p:spPr>
          <a:xfrm>
            <a:off x="581192" y="1828800"/>
            <a:ext cx="11029615" cy="4837043"/>
          </a:xfrm>
        </p:spPr>
        <p:txBody>
          <a:bodyPr>
            <a:normAutofit lnSpcReduction="10000"/>
          </a:bodyPr>
          <a:lstStyle/>
          <a:p>
            <a:pPr algn="r" rtl="1"/>
            <a:r>
              <a:rPr lang="fa-IR" sz="2600" dirty="0">
                <a:solidFill>
                  <a:schemeClr val="accent1">
                    <a:lumMod val="50000"/>
                  </a:schemeClr>
                </a:solidFill>
                <a:cs typeface="B Nazanin" panose="00000400000000000000" pitchFamily="2" charset="-78"/>
              </a:rPr>
              <a:t>در ایران روش کوانتیفرون در دسترس میباشد. نسبت به </a:t>
            </a:r>
            <a:r>
              <a:rPr lang="en-US" sz="2600" dirty="0" smtClean="0">
                <a:solidFill>
                  <a:schemeClr val="accent1">
                    <a:lumMod val="50000"/>
                  </a:schemeClr>
                </a:solidFill>
                <a:cs typeface="B Nazanin" panose="00000400000000000000" pitchFamily="2" charset="-78"/>
              </a:rPr>
              <a:t>PPD</a:t>
            </a:r>
            <a:r>
              <a:rPr lang="fa-IR" sz="2600" dirty="0" smtClean="0">
                <a:solidFill>
                  <a:schemeClr val="accent1">
                    <a:lumMod val="50000"/>
                  </a:schemeClr>
                </a:solidFill>
                <a:cs typeface="B Nazanin" panose="00000400000000000000" pitchFamily="2" charset="-78"/>
              </a:rPr>
              <a:t> این </a:t>
            </a:r>
            <a:r>
              <a:rPr lang="fa-IR" sz="2600" dirty="0">
                <a:solidFill>
                  <a:schemeClr val="accent1">
                    <a:lumMod val="50000"/>
                  </a:schemeClr>
                </a:solidFill>
                <a:cs typeface="B Nazanin" panose="00000400000000000000" pitchFamily="2" charset="-78"/>
              </a:rPr>
              <a:t>روش از اختصاصیت بالاتری برخوردار است. حساسیت این روش </a:t>
            </a:r>
            <a:r>
              <a:rPr lang="fa-IR" sz="2600" dirty="0" smtClean="0">
                <a:solidFill>
                  <a:schemeClr val="accent1">
                    <a:lumMod val="50000"/>
                  </a:schemeClr>
                </a:solidFill>
                <a:cs typeface="B Nazanin" panose="00000400000000000000" pitchFamily="2" charset="-78"/>
              </a:rPr>
              <a:t>در</a:t>
            </a:r>
            <a:r>
              <a:rPr lang="en-US" sz="2600" dirty="0" smtClean="0">
                <a:solidFill>
                  <a:schemeClr val="accent1">
                    <a:lumMod val="50000"/>
                  </a:schemeClr>
                </a:solidFill>
                <a:cs typeface="B Nazanin" panose="00000400000000000000" pitchFamily="2" charset="-78"/>
              </a:rPr>
              <a:t>CD4&gt;200 </a:t>
            </a:r>
            <a:r>
              <a:rPr lang="fa-IR" sz="2600" dirty="0" smtClean="0">
                <a:solidFill>
                  <a:schemeClr val="accent1">
                    <a:lumMod val="50000"/>
                  </a:schemeClr>
                </a:solidFill>
                <a:cs typeface="B Nazanin" panose="00000400000000000000" pitchFamily="2" charset="-78"/>
              </a:rPr>
              <a:t> از</a:t>
            </a:r>
            <a:r>
              <a:rPr lang="en-US" sz="2600" dirty="0" smtClean="0">
                <a:solidFill>
                  <a:schemeClr val="accent1">
                    <a:lumMod val="50000"/>
                  </a:schemeClr>
                </a:solidFill>
                <a:cs typeface="B Nazanin" panose="00000400000000000000" pitchFamily="2" charset="-78"/>
              </a:rPr>
              <a:t>PPD </a:t>
            </a:r>
            <a:r>
              <a:rPr lang="fa-IR" sz="2600" dirty="0" smtClean="0">
                <a:solidFill>
                  <a:schemeClr val="accent1">
                    <a:lumMod val="50000"/>
                  </a:schemeClr>
                </a:solidFill>
                <a:cs typeface="B Nazanin" panose="00000400000000000000" pitchFamily="2" charset="-78"/>
              </a:rPr>
              <a:t> بهتر </a:t>
            </a:r>
            <a:r>
              <a:rPr lang="fa-IR" sz="2600" dirty="0">
                <a:solidFill>
                  <a:schemeClr val="accent1">
                    <a:lumMod val="50000"/>
                  </a:schemeClr>
                </a:solidFill>
                <a:cs typeface="B Nazanin" panose="00000400000000000000" pitchFamily="2" charset="-78"/>
              </a:rPr>
              <a:t>میباشد ولی در  </a:t>
            </a:r>
            <a:r>
              <a:rPr lang="en-US" sz="2600" dirty="0" smtClean="0">
                <a:solidFill>
                  <a:schemeClr val="accent1">
                    <a:lumMod val="50000"/>
                  </a:schemeClr>
                </a:solidFill>
                <a:cs typeface="B Nazanin" panose="00000400000000000000" pitchFamily="2" charset="-78"/>
              </a:rPr>
              <a:t>CD4&lt;200</a:t>
            </a:r>
            <a:r>
              <a:rPr lang="fa-IR" sz="2600" dirty="0" smtClean="0">
                <a:solidFill>
                  <a:schemeClr val="accent1">
                    <a:lumMod val="50000"/>
                  </a:schemeClr>
                </a:solidFill>
                <a:cs typeface="B Nazanin" panose="00000400000000000000" pitchFamily="2" charset="-78"/>
              </a:rPr>
              <a:t> حساسیت </a:t>
            </a:r>
            <a:r>
              <a:rPr lang="fa-IR" sz="2600" dirty="0">
                <a:solidFill>
                  <a:schemeClr val="accent1">
                    <a:lumMod val="50000"/>
                  </a:schemeClr>
                </a:solidFill>
                <a:cs typeface="B Nazanin" panose="00000400000000000000" pitchFamily="2" charset="-78"/>
              </a:rPr>
              <a:t>آن کاهش می یابد.</a:t>
            </a:r>
          </a:p>
          <a:p>
            <a:pPr algn="r" rtl="1"/>
            <a:r>
              <a:rPr lang="fa-IR" sz="2600" dirty="0">
                <a:solidFill>
                  <a:schemeClr val="accent1">
                    <a:lumMod val="50000"/>
                  </a:schemeClr>
                </a:solidFill>
                <a:cs typeface="B Nazanin" panose="00000400000000000000" pitchFamily="2" charset="-78"/>
              </a:rPr>
              <a:t>اختصاصیت تست های</a:t>
            </a:r>
            <a:r>
              <a:rPr lang="en-US" sz="2600" dirty="0">
                <a:solidFill>
                  <a:schemeClr val="accent1">
                    <a:lumMod val="50000"/>
                  </a:schemeClr>
                </a:solidFill>
                <a:cs typeface="B Nazanin" panose="00000400000000000000" pitchFamily="2" charset="-78"/>
              </a:rPr>
              <a:t>IGRA (92-97%) </a:t>
            </a:r>
            <a:r>
              <a:rPr lang="fa-IR" sz="2600" dirty="0" smtClean="0">
                <a:solidFill>
                  <a:schemeClr val="accent1">
                    <a:lumMod val="50000"/>
                  </a:schemeClr>
                </a:solidFill>
                <a:cs typeface="B Nazanin" panose="00000400000000000000" pitchFamily="2" charset="-78"/>
              </a:rPr>
              <a:t> نسبت </a:t>
            </a:r>
            <a:r>
              <a:rPr lang="fa-IR" sz="2600" dirty="0">
                <a:solidFill>
                  <a:schemeClr val="accent1">
                    <a:lumMod val="50000"/>
                  </a:schemeClr>
                </a:solidFill>
                <a:cs typeface="B Nazanin" panose="00000400000000000000" pitchFamily="2" charset="-78"/>
              </a:rPr>
              <a:t>به  </a:t>
            </a:r>
            <a:r>
              <a:rPr lang="en-US" sz="2600" dirty="0">
                <a:solidFill>
                  <a:schemeClr val="accent1">
                    <a:lumMod val="50000"/>
                  </a:schemeClr>
                </a:solidFill>
                <a:cs typeface="B Nazanin" panose="00000400000000000000" pitchFamily="2" charset="-78"/>
              </a:rPr>
              <a:t>PPD(56-95%) </a:t>
            </a:r>
            <a:r>
              <a:rPr lang="fa-IR" sz="2600" dirty="0" smtClean="0">
                <a:solidFill>
                  <a:schemeClr val="accent1">
                    <a:lumMod val="50000"/>
                  </a:schemeClr>
                </a:solidFill>
                <a:cs typeface="B Nazanin" panose="00000400000000000000" pitchFamily="2" charset="-78"/>
              </a:rPr>
              <a:t> بالاتر </a:t>
            </a:r>
            <a:r>
              <a:rPr lang="fa-IR" sz="2600" dirty="0">
                <a:solidFill>
                  <a:schemeClr val="accent1">
                    <a:lumMod val="50000"/>
                  </a:schemeClr>
                </a:solidFill>
                <a:cs typeface="B Nazanin" panose="00000400000000000000" pitchFamily="2" charset="-78"/>
              </a:rPr>
              <a:t>است ومارکر بهتری جهت بررسی تماس با باسیل مایکوباکتریوم توبرکولوز میباشد</a:t>
            </a:r>
            <a:r>
              <a:rPr lang="fa-IR" sz="2600" dirty="0" smtClean="0">
                <a:solidFill>
                  <a:schemeClr val="accent1">
                    <a:lumMod val="50000"/>
                  </a:schemeClr>
                </a:solidFill>
                <a:cs typeface="B Nazanin" panose="00000400000000000000" pitchFamily="2" charset="-78"/>
              </a:rPr>
              <a:t>.</a:t>
            </a:r>
          </a:p>
          <a:p>
            <a:pPr algn="r" rtl="1"/>
            <a:endParaRPr lang="fa-IR" sz="3200" dirty="0">
              <a:solidFill>
                <a:schemeClr val="accent1">
                  <a:lumMod val="50000"/>
                </a:schemeClr>
              </a:solidFill>
              <a:cs typeface="B Nazanin" panose="00000400000000000000" pitchFamily="2" charset="-78"/>
            </a:endParaRPr>
          </a:p>
          <a:p>
            <a:pPr marL="0" indent="0" algn="r" rtl="1">
              <a:buNone/>
            </a:pPr>
            <a:r>
              <a:rPr lang="fa-IR" sz="3200" dirty="0" smtClean="0">
                <a:solidFill>
                  <a:schemeClr val="accent1">
                    <a:lumMod val="50000"/>
                  </a:schemeClr>
                </a:solidFill>
                <a:cs typeface="B Nazanin" panose="00000400000000000000" pitchFamily="2" charset="-78"/>
              </a:rPr>
              <a:t>3. مواجهه </a:t>
            </a:r>
            <a:r>
              <a:rPr lang="fa-IR" sz="3200" dirty="0">
                <a:solidFill>
                  <a:schemeClr val="accent1">
                    <a:lumMod val="50000"/>
                  </a:schemeClr>
                </a:solidFill>
                <a:cs typeface="B Nazanin" panose="00000400000000000000" pitchFamily="2" charset="-78"/>
              </a:rPr>
              <a:t>اخیر با بیمار مبتلا به سل ریوی اسمیر مثبت یا سل لارنکس: این افراد باید بعد از رد بیماری فعال به وسیله ارزیابی بالینی، پرتونگاری قفسه سینه و نمونه های خلط برای اسمیر </a:t>
            </a:r>
            <a:r>
              <a:rPr lang="en-US" sz="3200" dirty="0">
                <a:solidFill>
                  <a:schemeClr val="accent1">
                    <a:lumMod val="50000"/>
                  </a:schemeClr>
                </a:solidFill>
                <a:cs typeface="B Nazanin" panose="00000400000000000000" pitchFamily="2" charset="-78"/>
              </a:rPr>
              <a:t>AFB، </a:t>
            </a:r>
            <a:r>
              <a:rPr lang="fa-IR" sz="3200" dirty="0">
                <a:solidFill>
                  <a:schemeClr val="accent1">
                    <a:lumMod val="50000"/>
                  </a:schemeClr>
                </a:solidFill>
                <a:cs typeface="B Nazanin" panose="00000400000000000000" pitchFamily="2" charset="-78"/>
              </a:rPr>
              <a:t>صرفنظر از نتایج آزمون پوستی توبرکولین و سابقه قبلی درمان ضد سل، از نظر عفونت نهفته سل درمان پیشگیرانه دریافت کنند. </a:t>
            </a:r>
          </a:p>
        </p:txBody>
      </p:sp>
      <p:sp>
        <p:nvSpPr>
          <p:cNvPr id="4" name="Slide Number Placeholder 3"/>
          <p:cNvSpPr>
            <a:spLocks noGrp="1"/>
          </p:cNvSpPr>
          <p:nvPr>
            <p:ph type="sldNum" sz="quarter" idx="12"/>
          </p:nvPr>
        </p:nvSpPr>
        <p:spPr/>
        <p:txBody>
          <a:bodyPr/>
          <a:lstStyle/>
          <a:p>
            <a:fld id="{30FF0F21-5972-47C3-A58F-EFECA81B9517}" type="slidenum">
              <a:rPr lang="en-US" smtClean="0"/>
              <a:t>60</a:t>
            </a:fld>
            <a:endParaRPr lang="en-US"/>
          </a:p>
        </p:txBody>
      </p:sp>
    </p:spTree>
    <p:extLst>
      <p:ext uri="{BB962C8B-B14F-4D97-AF65-F5344CB8AC3E}">
        <p14:creationId xmlns:p14="http://schemas.microsoft.com/office/powerpoint/2010/main" val="12265106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endParaRPr lang="en-US" dirty="0">
              <a:solidFill>
                <a:srgbClr val="C00000"/>
              </a:solidFill>
              <a:cs typeface="2  Titr" panose="00000700000000000000" pitchFamily="2" charset="-78"/>
            </a:endParaRPr>
          </a:p>
        </p:txBody>
      </p:sp>
      <p:sp>
        <p:nvSpPr>
          <p:cNvPr id="3" name="Content Placeholder 2"/>
          <p:cNvSpPr>
            <a:spLocks noGrp="1"/>
          </p:cNvSpPr>
          <p:nvPr>
            <p:ph idx="1"/>
          </p:nvPr>
        </p:nvSpPr>
        <p:spPr>
          <a:xfrm>
            <a:off x="581192" y="1715956"/>
            <a:ext cx="11029615" cy="3678303"/>
          </a:xfrm>
        </p:spPr>
        <p:txBody>
          <a:bodyPr>
            <a:normAutofit/>
          </a:bodyPr>
          <a:lstStyle/>
          <a:p>
            <a:pPr marL="0" indent="0" algn="r" rtl="1">
              <a:buNone/>
            </a:pPr>
            <a:r>
              <a:rPr lang="fa-IR" sz="3200" dirty="0">
                <a:solidFill>
                  <a:schemeClr val="accent1">
                    <a:lumMod val="50000"/>
                  </a:schemeClr>
                </a:solidFill>
                <a:cs typeface="B Nazanin" panose="00000400000000000000" pitchFamily="2" charset="-78"/>
              </a:rPr>
              <a:t>4.  وجود ضایعات فیبروتیک قله ریه در پرتونگاری قفسه سینه: نمونه های خلط برای اسمیر و کشت مایکوباکتریوم توبرکولوزیس باید بررسی شوند. افرادی که نشانه ای از بیماری فعال و نیز سابقه ای از درمان کافی برای سل فعال یا نهفته ندارند، باید صرفنظر از نتایج آزمون پوستی توبرکولین  برای سل نهفته درمان پیشگیرانه دریافت کنند.</a:t>
            </a:r>
          </a:p>
        </p:txBody>
      </p:sp>
      <p:sp>
        <p:nvSpPr>
          <p:cNvPr id="4" name="Slide Number Placeholder 3"/>
          <p:cNvSpPr>
            <a:spLocks noGrp="1"/>
          </p:cNvSpPr>
          <p:nvPr>
            <p:ph type="sldNum" sz="quarter" idx="12"/>
          </p:nvPr>
        </p:nvSpPr>
        <p:spPr/>
        <p:txBody>
          <a:bodyPr/>
          <a:lstStyle/>
          <a:p>
            <a:fld id="{30FF0F21-5972-47C3-A58F-EFECA81B9517}" type="slidenum">
              <a:rPr lang="en-US" smtClean="0"/>
              <a:t>61</a:t>
            </a:fld>
            <a:endParaRPr lang="en-US"/>
          </a:p>
        </p:txBody>
      </p:sp>
    </p:spTree>
    <p:extLst>
      <p:ext uri="{BB962C8B-B14F-4D97-AF65-F5344CB8AC3E}">
        <p14:creationId xmlns:p14="http://schemas.microsoft.com/office/powerpoint/2010/main" val="37832248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400" dirty="0" smtClean="0">
                <a:cs typeface="2  Titr" panose="00000700000000000000" pitchFamily="2" charset="-78"/>
              </a:rPr>
              <a:t>تشخیص سل فعال</a:t>
            </a:r>
            <a:endParaRPr lang="en-US" sz="4400" dirty="0">
              <a:cs typeface="2  Titr" panose="00000700000000000000" pitchFamily="2" charset="-78"/>
            </a:endParaRPr>
          </a:p>
        </p:txBody>
      </p:sp>
      <p:sp>
        <p:nvSpPr>
          <p:cNvPr id="3" name="Content Placeholder 2"/>
          <p:cNvSpPr>
            <a:spLocks noGrp="1"/>
          </p:cNvSpPr>
          <p:nvPr>
            <p:ph idx="1"/>
          </p:nvPr>
        </p:nvSpPr>
        <p:spPr>
          <a:xfrm>
            <a:off x="581192" y="2180496"/>
            <a:ext cx="11029615" cy="4034774"/>
          </a:xfrm>
        </p:spPr>
        <p:txBody>
          <a:bodyPr>
            <a:normAutofit lnSpcReduction="10000"/>
          </a:bodyPr>
          <a:lstStyle/>
          <a:p>
            <a:pPr algn="r" rtl="1"/>
            <a:r>
              <a:rPr lang="fa-IR" sz="3200" dirty="0">
                <a:solidFill>
                  <a:schemeClr val="accent1">
                    <a:lumMod val="50000"/>
                  </a:schemeClr>
                </a:solidFill>
                <a:cs typeface="B Nazanin" panose="00000400000000000000" pitchFamily="2" charset="-78"/>
              </a:rPr>
              <a:t>عکس طبیعی قفسه سینه رد کننده احتمال سل فعال نیست؛ به همین خاطر باید در صورت وجود ظن قوی به بیماری و یا سرفه و خلط، نسبت به تهیه نمونه خلط اقدام کرد. گرفتن سه نمونه جداگانه ترجیحاً نمونه صبحگاهی در روزهای مختلف،  احتمال نتیجه مثبت اسمیر و کشت را افزایش می دهد. </a:t>
            </a:r>
            <a:endParaRPr lang="fa-IR" sz="3200" dirty="0" smtClean="0">
              <a:solidFill>
                <a:schemeClr val="accent1">
                  <a:lumMod val="50000"/>
                </a:schemeClr>
              </a:solidFill>
              <a:cs typeface="B Nazanin" panose="00000400000000000000" pitchFamily="2" charset="-78"/>
            </a:endParaRPr>
          </a:p>
          <a:p>
            <a:pPr algn="r" rtl="1"/>
            <a:endParaRPr lang="fa-IR" sz="3200" dirty="0">
              <a:solidFill>
                <a:schemeClr val="accent1">
                  <a:lumMod val="50000"/>
                </a:schemeClr>
              </a:solidFill>
              <a:cs typeface="B Nazanin" panose="00000400000000000000" pitchFamily="2" charset="-78"/>
            </a:endParaRPr>
          </a:p>
          <a:p>
            <a:pPr algn="r" rtl="1"/>
            <a:r>
              <a:rPr lang="fa-IR" sz="3200" dirty="0" smtClean="0">
                <a:solidFill>
                  <a:schemeClr val="accent1">
                    <a:lumMod val="50000"/>
                  </a:schemeClr>
                </a:solidFill>
                <a:cs typeface="B Nazanin" panose="00000400000000000000" pitchFamily="2" charset="-78"/>
              </a:rPr>
              <a:t>ترجیحا </a:t>
            </a:r>
            <a:r>
              <a:rPr lang="fa-IR" sz="3200" dirty="0">
                <a:solidFill>
                  <a:schemeClr val="accent1">
                    <a:lumMod val="50000"/>
                  </a:schemeClr>
                </a:solidFill>
                <a:cs typeface="B Nazanin" panose="00000400000000000000" pitchFamily="2" charset="-78"/>
              </a:rPr>
              <a:t>یکی از نمونه ها باید به روش </a:t>
            </a:r>
            <a:r>
              <a:rPr lang="en-US" sz="3200" dirty="0">
                <a:solidFill>
                  <a:schemeClr val="accent1">
                    <a:lumMod val="50000"/>
                  </a:schemeClr>
                </a:solidFill>
                <a:cs typeface="B Nazanin" panose="00000400000000000000" pitchFamily="2" charset="-78"/>
              </a:rPr>
              <a:t>PCR </a:t>
            </a:r>
            <a:r>
              <a:rPr lang="fa-IR" sz="3200" dirty="0" smtClean="0">
                <a:solidFill>
                  <a:schemeClr val="accent1">
                    <a:lumMod val="50000"/>
                  </a:schemeClr>
                </a:solidFill>
                <a:cs typeface="B Nazanin" panose="00000400000000000000" pitchFamily="2" charset="-78"/>
              </a:rPr>
              <a:t> نیز </a:t>
            </a:r>
            <a:r>
              <a:rPr lang="fa-IR" sz="3200" dirty="0">
                <a:solidFill>
                  <a:schemeClr val="accent1">
                    <a:lumMod val="50000"/>
                  </a:schemeClr>
                </a:solidFill>
                <a:cs typeface="B Nazanin" panose="00000400000000000000" pitchFamily="2" charset="-78"/>
              </a:rPr>
              <a:t>بررسی گردد. استفاده از روشهای مولکولی حساسیت تشخیصی را بشدت افزایش می دهد به گونه ای که در 50-80% افراد اسمیر منفی و کشت مثبت، نتیجه </a:t>
            </a:r>
            <a:r>
              <a:rPr lang="en-US" sz="3200" dirty="0">
                <a:solidFill>
                  <a:schemeClr val="accent1">
                    <a:lumMod val="50000"/>
                  </a:schemeClr>
                </a:solidFill>
                <a:cs typeface="B Nazanin" panose="00000400000000000000" pitchFamily="2" charset="-78"/>
              </a:rPr>
              <a:t>PCR </a:t>
            </a:r>
            <a:r>
              <a:rPr lang="fa-IR" sz="3200" dirty="0" smtClean="0">
                <a:solidFill>
                  <a:schemeClr val="accent1">
                    <a:lumMod val="50000"/>
                  </a:schemeClr>
                </a:solidFill>
                <a:cs typeface="B Nazanin" panose="00000400000000000000" pitchFamily="2" charset="-78"/>
              </a:rPr>
              <a:t> مثبت </a:t>
            </a:r>
            <a:r>
              <a:rPr lang="fa-IR" sz="3200" dirty="0">
                <a:solidFill>
                  <a:schemeClr val="accent1">
                    <a:lumMod val="50000"/>
                  </a:schemeClr>
                </a:solidFill>
                <a:cs typeface="B Nazanin" panose="00000400000000000000" pitchFamily="2" charset="-78"/>
              </a:rPr>
              <a:t>خواهد بود. </a:t>
            </a:r>
          </a:p>
        </p:txBody>
      </p:sp>
      <p:sp>
        <p:nvSpPr>
          <p:cNvPr id="4" name="Slide Number Placeholder 3"/>
          <p:cNvSpPr>
            <a:spLocks noGrp="1"/>
          </p:cNvSpPr>
          <p:nvPr>
            <p:ph type="sldNum" sz="quarter" idx="12"/>
          </p:nvPr>
        </p:nvSpPr>
        <p:spPr/>
        <p:txBody>
          <a:bodyPr/>
          <a:lstStyle/>
          <a:p>
            <a:fld id="{30FF0F21-5972-47C3-A58F-EFECA81B9517}" type="slidenum">
              <a:rPr lang="en-US" smtClean="0"/>
              <a:t>62</a:t>
            </a:fld>
            <a:endParaRPr lang="en-US"/>
          </a:p>
        </p:txBody>
      </p:sp>
    </p:spTree>
    <p:extLst>
      <p:ext uri="{BB962C8B-B14F-4D97-AF65-F5344CB8AC3E}">
        <p14:creationId xmlns:p14="http://schemas.microsoft.com/office/powerpoint/2010/main" val="6590839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400" dirty="0" smtClean="0">
                <a:cs typeface="2  Titr" panose="00000700000000000000" pitchFamily="2" charset="-78"/>
              </a:rPr>
              <a:t>تشخیص سل فعال</a:t>
            </a:r>
            <a:endParaRPr lang="en-US" sz="4400" dirty="0">
              <a:cs typeface="2  Titr" panose="00000700000000000000" pitchFamily="2" charset="-78"/>
            </a:endParaRPr>
          </a:p>
        </p:txBody>
      </p:sp>
      <p:sp>
        <p:nvSpPr>
          <p:cNvPr id="3" name="Content Placeholder 2"/>
          <p:cNvSpPr>
            <a:spLocks noGrp="1"/>
          </p:cNvSpPr>
          <p:nvPr>
            <p:ph idx="1"/>
          </p:nvPr>
        </p:nvSpPr>
        <p:spPr>
          <a:xfrm>
            <a:off x="581192" y="2180496"/>
            <a:ext cx="11029615" cy="4273313"/>
          </a:xfrm>
        </p:spPr>
        <p:txBody>
          <a:bodyPr>
            <a:normAutofit/>
          </a:bodyPr>
          <a:lstStyle/>
          <a:p>
            <a:pPr algn="r" rtl="1"/>
            <a:r>
              <a:rPr lang="fa-IR" sz="3200" dirty="0" smtClean="0">
                <a:solidFill>
                  <a:schemeClr val="accent1">
                    <a:lumMod val="50000"/>
                  </a:schemeClr>
                </a:solidFill>
                <a:cs typeface="B Nazanin" panose="00000400000000000000" pitchFamily="2" charset="-78"/>
              </a:rPr>
              <a:t>در </a:t>
            </a:r>
            <a:r>
              <a:rPr lang="fa-IR" sz="3200" dirty="0">
                <a:solidFill>
                  <a:schemeClr val="accent1">
                    <a:lumMod val="50000"/>
                  </a:schemeClr>
                </a:solidFill>
                <a:cs typeface="B Nazanin" panose="00000400000000000000" pitchFamily="2" charset="-78"/>
              </a:rPr>
              <a:t>مراکزی که دسترسی به </a:t>
            </a:r>
            <a:r>
              <a:rPr lang="fa-IR" sz="3200" dirty="0" smtClean="0">
                <a:solidFill>
                  <a:schemeClr val="accent1">
                    <a:lumMod val="50000"/>
                  </a:schemeClr>
                </a:solidFill>
                <a:cs typeface="B Nazanin" panose="00000400000000000000" pitchFamily="2" charset="-78"/>
              </a:rPr>
              <a:t>دستگاه</a:t>
            </a:r>
            <a:r>
              <a:rPr lang="en-US" sz="2400" dirty="0" err="1" smtClean="0">
                <a:solidFill>
                  <a:schemeClr val="accent1">
                    <a:lumMod val="50000"/>
                  </a:schemeClr>
                </a:solidFill>
                <a:cs typeface="B Nazanin" panose="00000400000000000000" pitchFamily="2" charset="-78"/>
              </a:rPr>
              <a:t>GeneXpert</a:t>
            </a:r>
            <a:r>
              <a:rPr lang="en-US" sz="3200" dirty="0" smtClean="0">
                <a:solidFill>
                  <a:schemeClr val="accent1">
                    <a:lumMod val="50000"/>
                  </a:schemeClr>
                </a:solidFill>
                <a:cs typeface="B Nazanin" panose="00000400000000000000" pitchFamily="2" charset="-78"/>
              </a:rPr>
              <a:t> </a:t>
            </a:r>
            <a:r>
              <a:rPr lang="fa-IR" sz="3200" dirty="0" smtClean="0">
                <a:solidFill>
                  <a:schemeClr val="accent1">
                    <a:lumMod val="50000"/>
                  </a:schemeClr>
                </a:solidFill>
                <a:cs typeface="B Nazanin" panose="00000400000000000000" pitchFamily="2" charset="-78"/>
              </a:rPr>
              <a:t> میسر </a:t>
            </a:r>
            <a:r>
              <a:rPr lang="fa-IR" sz="3200" dirty="0">
                <a:solidFill>
                  <a:schemeClr val="accent1">
                    <a:lumMod val="50000"/>
                  </a:schemeClr>
                </a:solidFill>
                <a:cs typeface="B Nazanin" panose="00000400000000000000" pitchFamily="2" charset="-78"/>
              </a:rPr>
              <a:t>میباشد استفاده از این روش ارجح می باشد. با استفاده از این روش علاوه بر تشخیص، مقاومت با ریفامپین نیز مشخص می شود</a:t>
            </a:r>
            <a:r>
              <a:rPr lang="fa-IR" sz="3200" dirty="0" smtClean="0">
                <a:solidFill>
                  <a:schemeClr val="accent1">
                    <a:lumMod val="50000"/>
                  </a:schemeClr>
                </a:solidFill>
                <a:cs typeface="B Nazanin" panose="00000400000000000000" pitchFamily="2" charset="-78"/>
              </a:rPr>
              <a:t>. </a:t>
            </a:r>
          </a:p>
          <a:p>
            <a:pPr algn="r" rtl="1"/>
            <a:r>
              <a:rPr lang="fa-IR" sz="3200" dirty="0" smtClean="0">
                <a:solidFill>
                  <a:schemeClr val="accent1">
                    <a:lumMod val="50000"/>
                  </a:schemeClr>
                </a:solidFill>
                <a:cs typeface="B Nazanin" panose="00000400000000000000" pitchFamily="2" charset="-78"/>
              </a:rPr>
              <a:t>بطور </a:t>
            </a:r>
            <a:r>
              <a:rPr lang="fa-IR" sz="3200" dirty="0">
                <a:solidFill>
                  <a:schemeClr val="accent1">
                    <a:lumMod val="50000"/>
                  </a:schemeClr>
                </a:solidFill>
                <a:cs typeface="B Nazanin" panose="00000400000000000000" pitchFamily="2" charset="-78"/>
              </a:rPr>
              <a:t>کلی </a:t>
            </a:r>
            <a:r>
              <a:rPr lang="fa-IR" sz="3200" dirty="0" smtClean="0">
                <a:solidFill>
                  <a:schemeClr val="accent1">
                    <a:lumMod val="50000"/>
                  </a:schemeClr>
                </a:solidFill>
                <a:cs typeface="B Nazanin" panose="00000400000000000000" pitchFamily="2" charset="-78"/>
              </a:rPr>
              <a:t>حساسیت</a:t>
            </a:r>
            <a:r>
              <a:rPr lang="en-US" sz="2400" dirty="0" err="1" smtClean="0">
                <a:solidFill>
                  <a:schemeClr val="accent1">
                    <a:lumMod val="50000"/>
                  </a:schemeClr>
                </a:solidFill>
                <a:cs typeface="B Nazanin" panose="00000400000000000000" pitchFamily="2" charset="-78"/>
              </a:rPr>
              <a:t>Xpert</a:t>
            </a:r>
            <a:r>
              <a:rPr lang="en-US" sz="2400" dirty="0" smtClean="0">
                <a:solidFill>
                  <a:schemeClr val="accent1">
                    <a:lumMod val="50000"/>
                  </a:schemeClr>
                </a:solidFill>
                <a:cs typeface="B Nazanin" panose="00000400000000000000" pitchFamily="2" charset="-78"/>
              </a:rPr>
              <a:t> </a:t>
            </a:r>
            <a:r>
              <a:rPr lang="en-US" sz="2400" dirty="0">
                <a:solidFill>
                  <a:schemeClr val="accent1">
                    <a:lumMod val="50000"/>
                  </a:schemeClr>
                </a:solidFill>
                <a:cs typeface="B Nazanin" panose="00000400000000000000" pitchFamily="2" charset="-78"/>
              </a:rPr>
              <a:t>MTB/RIF  </a:t>
            </a:r>
            <a:r>
              <a:rPr lang="fa-IR" sz="2400" dirty="0" smtClean="0">
                <a:solidFill>
                  <a:schemeClr val="accent1">
                    <a:lumMod val="50000"/>
                  </a:schemeClr>
                </a:solidFill>
                <a:cs typeface="B Nazanin" panose="00000400000000000000" pitchFamily="2" charset="-78"/>
              </a:rPr>
              <a:t> </a:t>
            </a:r>
            <a:r>
              <a:rPr lang="fa-IR" sz="3200" dirty="0" smtClean="0">
                <a:solidFill>
                  <a:schemeClr val="accent1">
                    <a:lumMod val="50000"/>
                  </a:schemeClr>
                </a:solidFill>
                <a:cs typeface="B Nazanin" panose="00000400000000000000" pitchFamily="2" charset="-78"/>
              </a:rPr>
              <a:t>بترتیب </a:t>
            </a:r>
            <a:r>
              <a:rPr lang="fa-IR" sz="3200" dirty="0">
                <a:solidFill>
                  <a:schemeClr val="accent1">
                    <a:lumMod val="50000"/>
                  </a:schemeClr>
                </a:solidFill>
                <a:cs typeface="B Nazanin" panose="00000400000000000000" pitchFamily="2" charset="-78"/>
              </a:rPr>
              <a:t>88% و 98% است (اگرچه ممکن است در مبتلایان </a:t>
            </a:r>
            <a:r>
              <a:rPr lang="fa-IR" sz="3200" dirty="0" smtClean="0">
                <a:solidFill>
                  <a:schemeClr val="accent1">
                    <a:lumMod val="50000"/>
                  </a:schemeClr>
                </a:solidFill>
                <a:cs typeface="B Nazanin" panose="00000400000000000000" pitchFamily="2" charset="-78"/>
              </a:rPr>
              <a:t>به</a:t>
            </a:r>
            <a:r>
              <a:rPr lang="en-US" sz="3200" dirty="0" smtClean="0">
                <a:solidFill>
                  <a:schemeClr val="accent1">
                    <a:lumMod val="50000"/>
                  </a:schemeClr>
                </a:solidFill>
                <a:cs typeface="B Nazanin" panose="00000400000000000000" pitchFamily="2" charset="-78"/>
              </a:rPr>
              <a:t>HIV </a:t>
            </a:r>
            <a:r>
              <a:rPr lang="fa-IR" sz="3200" dirty="0" smtClean="0">
                <a:solidFill>
                  <a:schemeClr val="accent1">
                    <a:lumMod val="50000"/>
                  </a:schemeClr>
                </a:solidFill>
                <a:cs typeface="B Nazanin" panose="00000400000000000000" pitchFamily="2" charset="-78"/>
              </a:rPr>
              <a:t> اندکی </a:t>
            </a:r>
            <a:r>
              <a:rPr lang="fa-IR" sz="3200" dirty="0">
                <a:solidFill>
                  <a:schemeClr val="accent1">
                    <a:lumMod val="50000"/>
                  </a:schemeClr>
                </a:solidFill>
                <a:cs typeface="B Nazanin" panose="00000400000000000000" pitchFamily="2" charset="-78"/>
              </a:rPr>
              <a:t>کمتر باشد. مزیت این روش آن است که همزمان امکان تعیین مقاوت دارویی نسبت به ریفامپین نیز توسط آن امکان پذیر است. از </a:t>
            </a:r>
            <a:r>
              <a:rPr lang="fa-IR" sz="3200" dirty="0" smtClean="0">
                <a:solidFill>
                  <a:schemeClr val="accent1">
                    <a:lumMod val="50000"/>
                  </a:schemeClr>
                </a:solidFill>
                <a:cs typeface="B Nazanin" panose="00000400000000000000" pitchFamily="2" charset="-78"/>
              </a:rPr>
              <a:t>روش</a:t>
            </a:r>
            <a:r>
              <a:rPr lang="en-US" sz="2800" dirty="0" err="1" smtClean="0">
                <a:solidFill>
                  <a:schemeClr val="accent1">
                    <a:lumMod val="50000"/>
                  </a:schemeClr>
                </a:solidFill>
                <a:cs typeface="B Nazanin" panose="00000400000000000000" pitchFamily="2" charset="-78"/>
              </a:rPr>
              <a:t>Xpert</a:t>
            </a:r>
            <a:r>
              <a:rPr lang="en-US" sz="2800" dirty="0" smtClean="0">
                <a:solidFill>
                  <a:schemeClr val="accent1">
                    <a:lumMod val="50000"/>
                  </a:schemeClr>
                </a:solidFill>
                <a:cs typeface="B Nazanin" panose="00000400000000000000" pitchFamily="2" charset="-78"/>
              </a:rPr>
              <a:t> </a:t>
            </a:r>
            <a:r>
              <a:rPr lang="en-US" sz="2800" dirty="0">
                <a:solidFill>
                  <a:schemeClr val="accent1">
                    <a:lumMod val="50000"/>
                  </a:schemeClr>
                </a:solidFill>
                <a:cs typeface="B Nazanin" panose="00000400000000000000" pitchFamily="2" charset="-78"/>
              </a:rPr>
              <a:t>MTB/RIF </a:t>
            </a:r>
            <a:r>
              <a:rPr lang="fa-IR" sz="3200" dirty="0" smtClean="0">
                <a:solidFill>
                  <a:schemeClr val="accent1">
                    <a:lumMod val="50000"/>
                  </a:schemeClr>
                </a:solidFill>
                <a:cs typeface="B Nazanin" panose="00000400000000000000" pitchFamily="2" charset="-78"/>
              </a:rPr>
              <a:t> می </a:t>
            </a:r>
            <a:r>
              <a:rPr lang="fa-IR" sz="3200" dirty="0">
                <a:solidFill>
                  <a:schemeClr val="accent1">
                    <a:lumMod val="50000"/>
                  </a:schemeClr>
                </a:solidFill>
                <a:cs typeface="B Nazanin" panose="00000400000000000000" pitchFamily="2" charset="-78"/>
              </a:rPr>
              <a:t>توان علاوه بر خلط، برای نمونه های سل خارج ریوی نیز استفاده نمود (خصوصا نمونه های غدد لنفاوی</a:t>
            </a:r>
            <a:r>
              <a:rPr lang="fa-IR" sz="3200" dirty="0" smtClean="0">
                <a:solidFill>
                  <a:schemeClr val="accent1">
                    <a:lumMod val="50000"/>
                  </a:schemeClr>
                </a:solidFill>
                <a:cs typeface="B Nazanin" panose="00000400000000000000" pitchFamily="2" charset="-78"/>
              </a:rPr>
              <a:t>، </a:t>
            </a:r>
            <a:r>
              <a:rPr lang="en-US" sz="2400" dirty="0" smtClean="0">
                <a:solidFill>
                  <a:schemeClr val="accent1">
                    <a:lumMod val="50000"/>
                  </a:schemeClr>
                </a:solidFill>
                <a:cs typeface="B Nazanin" panose="00000400000000000000" pitchFamily="2" charset="-78"/>
              </a:rPr>
              <a:t>CSF</a:t>
            </a:r>
            <a:r>
              <a:rPr lang="en-US" sz="3200" dirty="0" smtClean="0">
                <a:solidFill>
                  <a:schemeClr val="accent1">
                    <a:lumMod val="50000"/>
                  </a:schemeClr>
                </a:solidFill>
                <a:cs typeface="B Nazanin" panose="00000400000000000000" pitchFamily="2" charset="-78"/>
              </a:rPr>
              <a:t> </a:t>
            </a:r>
            <a:r>
              <a:rPr lang="fa-IR" sz="3200" dirty="0" smtClean="0">
                <a:solidFill>
                  <a:schemeClr val="accent1">
                    <a:lumMod val="50000"/>
                  </a:schemeClr>
                </a:solidFill>
                <a:cs typeface="B Nazanin" panose="00000400000000000000" pitchFamily="2" charset="-78"/>
              </a:rPr>
              <a:t> و </a:t>
            </a:r>
            <a:r>
              <a:rPr lang="fa-IR" sz="3200" dirty="0">
                <a:solidFill>
                  <a:schemeClr val="accent1">
                    <a:lumMod val="50000"/>
                  </a:schemeClr>
                </a:solidFill>
                <a:cs typeface="B Nazanin" panose="00000400000000000000" pitchFamily="2" charset="-78"/>
              </a:rPr>
              <a:t>ترشحات معده).</a:t>
            </a:r>
          </a:p>
        </p:txBody>
      </p:sp>
      <p:sp>
        <p:nvSpPr>
          <p:cNvPr id="4" name="Slide Number Placeholder 3"/>
          <p:cNvSpPr>
            <a:spLocks noGrp="1"/>
          </p:cNvSpPr>
          <p:nvPr>
            <p:ph type="sldNum" sz="quarter" idx="12"/>
          </p:nvPr>
        </p:nvSpPr>
        <p:spPr/>
        <p:txBody>
          <a:bodyPr/>
          <a:lstStyle/>
          <a:p>
            <a:fld id="{30FF0F21-5972-47C3-A58F-EFECA81B9517}" type="slidenum">
              <a:rPr lang="en-US" smtClean="0"/>
              <a:t>63</a:t>
            </a:fld>
            <a:endParaRPr lang="en-US"/>
          </a:p>
        </p:txBody>
      </p:sp>
    </p:spTree>
    <p:extLst>
      <p:ext uri="{BB962C8B-B14F-4D97-AF65-F5344CB8AC3E}">
        <p14:creationId xmlns:p14="http://schemas.microsoft.com/office/powerpoint/2010/main" val="40865129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000" dirty="0">
                <a:cs typeface="2  Titr" panose="00000700000000000000" pitchFamily="2" charset="-78"/>
              </a:rPr>
              <a:t>لیپوآرابینومانان </a:t>
            </a:r>
            <a:r>
              <a:rPr lang="fa-IR" sz="4000" dirty="0" smtClean="0">
                <a:cs typeface="2  Titr" panose="00000700000000000000" pitchFamily="2" charset="-78"/>
              </a:rPr>
              <a:t>(</a:t>
            </a:r>
            <a:r>
              <a:rPr lang="en-US" sz="4000" dirty="0" smtClean="0">
                <a:cs typeface="2  Titr" panose="00000700000000000000" pitchFamily="2" charset="-78"/>
              </a:rPr>
              <a:t>LAM</a:t>
            </a:r>
            <a:r>
              <a:rPr lang="fa-IR" sz="4000" dirty="0" smtClean="0">
                <a:cs typeface="2  Titr" panose="00000700000000000000" pitchFamily="2" charset="-78"/>
              </a:rPr>
              <a:t> )</a:t>
            </a:r>
            <a:endParaRPr lang="en-US" sz="4000" dirty="0">
              <a:cs typeface="2  Titr" panose="00000700000000000000" pitchFamily="2" charset="-78"/>
            </a:endParaRPr>
          </a:p>
        </p:txBody>
      </p:sp>
      <p:sp>
        <p:nvSpPr>
          <p:cNvPr id="3" name="Content Placeholder 2"/>
          <p:cNvSpPr>
            <a:spLocks noGrp="1"/>
          </p:cNvSpPr>
          <p:nvPr>
            <p:ph idx="1"/>
          </p:nvPr>
        </p:nvSpPr>
        <p:spPr/>
        <p:txBody>
          <a:bodyPr>
            <a:normAutofit/>
          </a:bodyPr>
          <a:lstStyle/>
          <a:p>
            <a:pPr algn="r" rtl="1"/>
            <a:r>
              <a:rPr lang="en-US" sz="3200" dirty="0">
                <a:solidFill>
                  <a:schemeClr val="accent1">
                    <a:lumMod val="50000"/>
                  </a:schemeClr>
                </a:solidFill>
                <a:cs typeface="B Nazanin" panose="00000400000000000000" pitchFamily="2" charset="-78"/>
              </a:rPr>
              <a:t>LAM </a:t>
            </a:r>
            <a:r>
              <a:rPr lang="fa-IR" sz="3200" dirty="0" smtClean="0">
                <a:solidFill>
                  <a:schemeClr val="accent1">
                    <a:lumMod val="50000"/>
                  </a:schemeClr>
                </a:solidFill>
                <a:cs typeface="B Nazanin" panose="00000400000000000000" pitchFamily="2" charset="-78"/>
              </a:rPr>
              <a:t> یک </a:t>
            </a:r>
            <a:r>
              <a:rPr lang="fa-IR" sz="3200" dirty="0">
                <a:solidFill>
                  <a:schemeClr val="accent1">
                    <a:lumMod val="50000"/>
                  </a:schemeClr>
                </a:solidFill>
                <a:cs typeface="B Nazanin" panose="00000400000000000000" pitchFamily="2" charset="-78"/>
              </a:rPr>
              <a:t>پلی ساکارید دیواره سلولی مایکوباکتریوم توبرکولوز است که میتوان در ادرار ردیابی نمود. در مواردی که </a:t>
            </a:r>
            <a:r>
              <a:rPr lang="en-US" sz="3200" dirty="0">
                <a:solidFill>
                  <a:schemeClr val="accent1">
                    <a:lumMod val="50000"/>
                  </a:schemeClr>
                </a:solidFill>
                <a:cs typeface="B Nazanin" panose="00000400000000000000" pitchFamily="2" charset="-78"/>
              </a:rPr>
              <a:t>CD4&lt;100 </a:t>
            </a:r>
            <a:r>
              <a:rPr lang="fa-IR" sz="3200" dirty="0" smtClean="0">
                <a:solidFill>
                  <a:schemeClr val="accent1">
                    <a:lumMod val="50000"/>
                  </a:schemeClr>
                </a:solidFill>
                <a:cs typeface="B Nazanin" panose="00000400000000000000" pitchFamily="2" charset="-78"/>
              </a:rPr>
              <a:t> باشد</a:t>
            </a:r>
            <a:r>
              <a:rPr lang="fa-IR" sz="3200" dirty="0">
                <a:solidFill>
                  <a:schemeClr val="accent1">
                    <a:lumMod val="50000"/>
                  </a:schemeClr>
                </a:solidFill>
                <a:cs typeface="B Nazanin" panose="00000400000000000000" pitchFamily="2" charset="-78"/>
              </a:rPr>
              <a:t>، حساسیت این تست برای تشخیص سل 37-56% و ویژگی آن بیش از 95% می باشد. در افراد با ضعف ایمنی بسیار شدید و در صورت موجود بودن کیت </a:t>
            </a:r>
            <a:r>
              <a:rPr lang="fa-IR" sz="3200" dirty="0" smtClean="0">
                <a:solidFill>
                  <a:schemeClr val="accent1">
                    <a:lumMod val="50000"/>
                  </a:schemeClr>
                </a:solidFill>
                <a:cs typeface="B Nazanin" panose="00000400000000000000" pitchFamily="2" charset="-78"/>
              </a:rPr>
              <a:t>تشخیصی</a:t>
            </a:r>
            <a:r>
              <a:rPr lang="en-US" sz="3200" dirty="0" smtClean="0">
                <a:solidFill>
                  <a:schemeClr val="accent1">
                    <a:lumMod val="50000"/>
                  </a:schemeClr>
                </a:solidFill>
                <a:cs typeface="B Nazanin" panose="00000400000000000000" pitchFamily="2" charset="-78"/>
              </a:rPr>
              <a:t>LAM </a:t>
            </a:r>
            <a:r>
              <a:rPr lang="en-US" sz="3200" dirty="0">
                <a:solidFill>
                  <a:schemeClr val="accent1">
                    <a:lumMod val="50000"/>
                  </a:schemeClr>
                </a:solidFill>
                <a:cs typeface="B Nazanin" panose="00000400000000000000" pitchFamily="2" charset="-78"/>
              </a:rPr>
              <a:t>TB assay </a:t>
            </a:r>
            <a:r>
              <a:rPr lang="fa-IR" sz="3200" dirty="0" smtClean="0">
                <a:solidFill>
                  <a:schemeClr val="accent1">
                    <a:lumMod val="50000"/>
                  </a:schemeClr>
                </a:solidFill>
                <a:cs typeface="B Nazanin" panose="00000400000000000000" pitchFamily="2" charset="-78"/>
              </a:rPr>
              <a:t> در </a:t>
            </a:r>
            <a:r>
              <a:rPr lang="fa-IR" sz="3200" dirty="0">
                <a:solidFill>
                  <a:schemeClr val="accent1">
                    <a:lumMod val="50000"/>
                  </a:schemeClr>
                </a:solidFill>
                <a:cs typeface="B Nazanin" panose="00000400000000000000" pitchFamily="2" charset="-78"/>
              </a:rPr>
              <a:t>کنار سایر روش های تشخیصی کمک کننده می باشد</a:t>
            </a:r>
          </a:p>
        </p:txBody>
      </p:sp>
      <p:sp>
        <p:nvSpPr>
          <p:cNvPr id="4" name="Slide Number Placeholder 3"/>
          <p:cNvSpPr>
            <a:spLocks noGrp="1"/>
          </p:cNvSpPr>
          <p:nvPr>
            <p:ph type="sldNum" sz="quarter" idx="12"/>
          </p:nvPr>
        </p:nvSpPr>
        <p:spPr/>
        <p:txBody>
          <a:bodyPr/>
          <a:lstStyle/>
          <a:p>
            <a:fld id="{30FF0F21-5972-47C3-A58F-EFECA81B9517}" type="slidenum">
              <a:rPr lang="en-US" smtClean="0"/>
              <a:t>64</a:t>
            </a:fld>
            <a:endParaRPr lang="en-US"/>
          </a:p>
        </p:txBody>
      </p:sp>
    </p:spTree>
    <p:extLst>
      <p:ext uri="{BB962C8B-B14F-4D97-AF65-F5344CB8AC3E}">
        <p14:creationId xmlns:p14="http://schemas.microsoft.com/office/powerpoint/2010/main" val="5348462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000" dirty="0">
                <a:cs typeface="2  Titr" panose="00000700000000000000" pitchFamily="2" charset="-78"/>
              </a:rPr>
              <a:t>درمان تجربی سل</a:t>
            </a:r>
            <a:endParaRPr lang="en-US" sz="4000" dirty="0">
              <a:cs typeface="2  Titr" panose="00000700000000000000" pitchFamily="2" charset="-78"/>
            </a:endParaRPr>
          </a:p>
        </p:txBody>
      </p:sp>
      <p:sp>
        <p:nvSpPr>
          <p:cNvPr id="3" name="Content Placeholder 2"/>
          <p:cNvSpPr>
            <a:spLocks noGrp="1"/>
          </p:cNvSpPr>
          <p:nvPr>
            <p:ph idx="1"/>
          </p:nvPr>
        </p:nvSpPr>
        <p:spPr>
          <a:xfrm>
            <a:off x="581192" y="2180496"/>
            <a:ext cx="11029615" cy="4432339"/>
          </a:xfrm>
        </p:spPr>
        <p:txBody>
          <a:bodyPr>
            <a:normAutofit fontScale="85000" lnSpcReduction="20000"/>
          </a:bodyPr>
          <a:lstStyle/>
          <a:p>
            <a:pPr algn="r" rtl="1"/>
            <a:r>
              <a:rPr lang="fa-IR" sz="3200" dirty="0" smtClean="0">
                <a:solidFill>
                  <a:schemeClr val="accent1">
                    <a:lumMod val="50000"/>
                  </a:schemeClr>
                </a:solidFill>
                <a:cs typeface="B Nazanin" panose="00000400000000000000" pitchFamily="2" charset="-78"/>
              </a:rPr>
              <a:t>کسانی </a:t>
            </a:r>
            <a:r>
              <a:rPr lang="fa-IR" sz="3200" dirty="0">
                <a:solidFill>
                  <a:schemeClr val="accent1">
                    <a:lumMod val="50000"/>
                  </a:schemeClr>
                </a:solidFill>
                <a:cs typeface="B Nazanin" panose="00000400000000000000" pitchFamily="2" charset="-78"/>
              </a:rPr>
              <a:t>که با علائم ریوی منطبق با سل مراجعه نموده اند و گرافی آنها با سل منطبق است ولی اسمیر منفی است.</a:t>
            </a:r>
          </a:p>
          <a:p>
            <a:pPr algn="r" rtl="1"/>
            <a:r>
              <a:rPr lang="fa-IR" sz="3200" dirty="0" smtClean="0">
                <a:solidFill>
                  <a:schemeClr val="accent1">
                    <a:lumMod val="50000"/>
                  </a:schemeClr>
                </a:solidFill>
                <a:cs typeface="B Nazanin" panose="00000400000000000000" pitchFamily="2" charset="-78"/>
              </a:rPr>
              <a:t>کسانی </a:t>
            </a:r>
            <a:r>
              <a:rPr lang="fa-IR" sz="3200" dirty="0">
                <a:solidFill>
                  <a:schemeClr val="accent1">
                    <a:lumMod val="50000"/>
                  </a:schemeClr>
                </a:solidFill>
                <a:cs typeface="B Nazanin" panose="00000400000000000000" pitchFamily="2" charset="-78"/>
              </a:rPr>
              <a:t>كه دچار علايم التهابي موضعي در غدد لنفاوی شده اند از قبيل ارغواني شدن پوست در محل غده لنفاوي و افزايش سريع اندازه آن (بزرگ تر از 2 سانتي متر)، پس از گرفتن نمونه جهت انجام بررسي هاي لازم شامل اسمير و كشت ترشحات آسپيره شده و/ يا بررسي پاتولوژيك نمونه بيوپسي.</a:t>
            </a:r>
          </a:p>
          <a:p>
            <a:pPr algn="r" rtl="1"/>
            <a:r>
              <a:rPr lang="fa-IR" sz="3200" dirty="0" smtClean="0">
                <a:solidFill>
                  <a:schemeClr val="accent1">
                    <a:lumMod val="50000"/>
                  </a:schemeClr>
                </a:solidFill>
                <a:cs typeface="B Nazanin" panose="00000400000000000000" pitchFamily="2" charset="-78"/>
              </a:rPr>
              <a:t>در </a:t>
            </a:r>
            <a:r>
              <a:rPr lang="fa-IR" sz="3200" dirty="0">
                <a:solidFill>
                  <a:schemeClr val="accent1">
                    <a:lumMod val="50000"/>
                  </a:schemeClr>
                </a:solidFill>
                <a:cs typeface="B Nazanin" panose="00000400000000000000" pitchFamily="2" charset="-78"/>
              </a:rPr>
              <a:t>افيوژن پلور اگزوداتیو يك و يا دو طرفه (پس از رد سايرعلل باكتريال، ضمن انجام اسمير و كشت مايع و در صورت امكان انجام بررسي‌هاي بيشتر شامل </a:t>
            </a:r>
            <a:r>
              <a:rPr lang="en-US" sz="3200" dirty="0">
                <a:solidFill>
                  <a:schemeClr val="accent1">
                    <a:lumMod val="50000"/>
                  </a:schemeClr>
                </a:solidFill>
                <a:cs typeface="B Nazanin" panose="00000400000000000000" pitchFamily="2" charset="-78"/>
              </a:rPr>
              <a:t>PCR، </a:t>
            </a:r>
            <a:r>
              <a:rPr lang="fa-IR" sz="3200" dirty="0">
                <a:solidFill>
                  <a:schemeClr val="accent1">
                    <a:lumMod val="50000"/>
                  </a:schemeClr>
                </a:solidFill>
                <a:cs typeface="B Nazanin" panose="00000400000000000000" pitchFamily="2" charset="-78"/>
              </a:rPr>
              <a:t>كشت نسج پلور و بررسي هيستوپاتولوژيك و </a:t>
            </a:r>
            <a:r>
              <a:rPr lang="fa-IR" sz="3200" dirty="0" smtClean="0">
                <a:solidFill>
                  <a:schemeClr val="accent1">
                    <a:lumMod val="50000"/>
                  </a:schemeClr>
                </a:solidFill>
                <a:cs typeface="B Nazanin" panose="00000400000000000000" pitchFamily="2" charset="-78"/>
              </a:rPr>
              <a:t>تست</a:t>
            </a:r>
            <a:r>
              <a:rPr lang="en-US" sz="3200" dirty="0" smtClean="0">
                <a:solidFill>
                  <a:schemeClr val="accent1">
                    <a:lumMod val="50000"/>
                  </a:schemeClr>
                </a:solidFill>
                <a:cs typeface="B Nazanin" panose="00000400000000000000" pitchFamily="2" charset="-78"/>
              </a:rPr>
              <a:t>ADA </a:t>
            </a:r>
            <a:r>
              <a:rPr lang="fa-IR" sz="3200" dirty="0" smtClean="0">
                <a:solidFill>
                  <a:schemeClr val="accent1">
                    <a:lumMod val="50000"/>
                  </a:schemeClr>
                </a:solidFill>
                <a:cs typeface="B Nazanin" panose="00000400000000000000" pitchFamily="2" charset="-78"/>
              </a:rPr>
              <a:t> و </a:t>
            </a:r>
            <a:r>
              <a:rPr lang="fa-IR" sz="3200" dirty="0">
                <a:solidFill>
                  <a:schemeClr val="accent1">
                    <a:lumMod val="50000"/>
                  </a:schemeClr>
                </a:solidFill>
                <a:cs typeface="B Nazanin" panose="00000400000000000000" pitchFamily="2" charset="-78"/>
              </a:rPr>
              <a:t>چنانچه اقدامات تشخيصي به نتيجه نرسد، به خصوص در صورتيكه </a:t>
            </a:r>
            <a:r>
              <a:rPr lang="en-US" sz="3200" dirty="0">
                <a:solidFill>
                  <a:schemeClr val="accent1">
                    <a:lumMod val="50000"/>
                  </a:schemeClr>
                </a:solidFill>
                <a:cs typeface="B Nazanin" panose="00000400000000000000" pitchFamily="2" charset="-78"/>
              </a:rPr>
              <a:t>PPD </a:t>
            </a:r>
            <a:r>
              <a:rPr lang="fa-IR" sz="3200" dirty="0" smtClean="0">
                <a:solidFill>
                  <a:schemeClr val="accent1">
                    <a:lumMod val="50000"/>
                  </a:schemeClr>
                </a:solidFill>
                <a:cs typeface="B Nazanin" panose="00000400000000000000" pitchFamily="2" charset="-78"/>
              </a:rPr>
              <a:t> بيمار </a:t>
            </a:r>
            <a:r>
              <a:rPr lang="fa-IR" sz="3200" dirty="0">
                <a:solidFill>
                  <a:schemeClr val="accent1">
                    <a:lumMod val="50000"/>
                  </a:schemeClr>
                </a:solidFill>
                <a:cs typeface="B Nazanin" panose="00000400000000000000" pitchFamily="2" charset="-78"/>
              </a:rPr>
              <a:t>مثبت باشد</a:t>
            </a:r>
            <a:r>
              <a:rPr lang="fa-IR" sz="3200" dirty="0" smtClean="0">
                <a:solidFill>
                  <a:schemeClr val="accent1">
                    <a:lumMod val="50000"/>
                  </a:schemeClr>
                </a:solidFill>
                <a:cs typeface="B Nazanin" panose="00000400000000000000" pitchFamily="2" charset="-78"/>
              </a:rPr>
              <a:t>).</a:t>
            </a:r>
          </a:p>
          <a:p>
            <a:pPr algn="r" rtl="1"/>
            <a:r>
              <a:rPr lang="fa-IR" sz="3200" dirty="0" smtClean="0">
                <a:solidFill>
                  <a:schemeClr val="accent1">
                    <a:lumMod val="50000"/>
                  </a:schemeClr>
                </a:solidFill>
                <a:cs typeface="B Nazanin" panose="00000400000000000000" pitchFamily="2" charset="-78"/>
              </a:rPr>
              <a:t>درمننژيت </a:t>
            </a:r>
            <a:r>
              <a:rPr lang="fa-IR" sz="3200" dirty="0">
                <a:solidFill>
                  <a:schemeClr val="accent1">
                    <a:lumMod val="50000"/>
                  </a:schemeClr>
                </a:solidFill>
                <a:cs typeface="B Nazanin" panose="00000400000000000000" pitchFamily="2" charset="-78"/>
              </a:rPr>
              <a:t>و توبركولوماي مغزي؛ بيماران با علائم مننژه حاد و يا مزمن و مايع مغزي _ نخاعي غير طبيعي،</a:t>
            </a:r>
          </a:p>
          <a:p>
            <a:pPr algn="r" rtl="1"/>
            <a:endParaRPr lang="fa-IR" sz="3200" dirty="0">
              <a:solidFill>
                <a:schemeClr val="accent1">
                  <a:lumMod val="50000"/>
                </a:schemeClr>
              </a:solidFill>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30FF0F21-5972-47C3-A58F-EFECA81B9517}" type="slidenum">
              <a:rPr lang="en-US" smtClean="0"/>
              <a:t>65</a:t>
            </a:fld>
            <a:endParaRPr lang="en-US"/>
          </a:p>
        </p:txBody>
      </p:sp>
    </p:spTree>
    <p:extLst>
      <p:ext uri="{BB962C8B-B14F-4D97-AF65-F5344CB8AC3E}">
        <p14:creationId xmlns:p14="http://schemas.microsoft.com/office/powerpoint/2010/main" val="14120065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000" dirty="0">
                <a:cs typeface="2  Titr" panose="00000700000000000000" pitchFamily="2" charset="-78"/>
              </a:rPr>
              <a:t>درمان عفونت نهفته سل</a:t>
            </a:r>
            <a:endParaRPr lang="en-US" sz="4000" dirty="0">
              <a:cs typeface="2  Titr" panose="00000700000000000000" pitchFamily="2" charset="-78"/>
            </a:endParaRPr>
          </a:p>
        </p:txBody>
      </p:sp>
      <p:sp>
        <p:nvSpPr>
          <p:cNvPr id="3" name="Content Placeholder 2"/>
          <p:cNvSpPr>
            <a:spLocks noGrp="1"/>
          </p:cNvSpPr>
          <p:nvPr>
            <p:ph idx="1"/>
          </p:nvPr>
        </p:nvSpPr>
        <p:spPr>
          <a:xfrm>
            <a:off x="581192" y="2180496"/>
            <a:ext cx="11029615" cy="4379330"/>
          </a:xfrm>
        </p:spPr>
        <p:txBody>
          <a:bodyPr>
            <a:normAutofit fontScale="92500" lnSpcReduction="20000"/>
          </a:bodyPr>
          <a:lstStyle/>
          <a:p>
            <a:pPr algn="r" rtl="1"/>
            <a:r>
              <a:rPr lang="fa-IR" sz="3200" dirty="0" smtClean="0">
                <a:solidFill>
                  <a:schemeClr val="accent1">
                    <a:lumMod val="50000"/>
                  </a:schemeClr>
                </a:solidFill>
                <a:cs typeface="B Nazanin" panose="00000400000000000000" pitchFamily="2" charset="-78"/>
              </a:rPr>
              <a:t>ایزونیازید </a:t>
            </a:r>
            <a:r>
              <a:rPr lang="fa-IR" sz="3200" dirty="0">
                <a:solidFill>
                  <a:schemeClr val="accent1">
                    <a:lumMod val="50000"/>
                  </a:schemeClr>
                </a:solidFill>
                <a:cs typeface="B Nazanin" panose="00000400000000000000" pitchFamily="2" charset="-78"/>
              </a:rPr>
              <a:t>5</a:t>
            </a:r>
            <a:r>
              <a:rPr lang="en-US" sz="3200" dirty="0">
                <a:solidFill>
                  <a:schemeClr val="accent1">
                    <a:lumMod val="50000"/>
                  </a:schemeClr>
                </a:solidFill>
                <a:cs typeface="B Nazanin" panose="00000400000000000000" pitchFamily="2" charset="-78"/>
              </a:rPr>
              <a:t>mg/kg/day ، </a:t>
            </a:r>
            <a:r>
              <a:rPr lang="fa-IR" sz="3200" dirty="0">
                <a:solidFill>
                  <a:schemeClr val="accent1">
                    <a:lumMod val="50000"/>
                  </a:schemeClr>
                </a:solidFill>
                <a:cs typeface="B Nazanin" panose="00000400000000000000" pitchFamily="2" charset="-78"/>
              </a:rPr>
              <a:t>حداکثر تا 300</a:t>
            </a:r>
            <a:r>
              <a:rPr lang="en-US" sz="3200" dirty="0">
                <a:solidFill>
                  <a:schemeClr val="accent1">
                    <a:lumMod val="50000"/>
                  </a:schemeClr>
                </a:solidFill>
                <a:cs typeface="B Nazanin" panose="00000400000000000000" pitchFamily="2" charset="-78"/>
              </a:rPr>
              <a:t>mg </a:t>
            </a:r>
            <a:r>
              <a:rPr lang="fa-IR" sz="3200" dirty="0">
                <a:solidFill>
                  <a:schemeClr val="accent1">
                    <a:lumMod val="50000"/>
                  </a:schemeClr>
                </a:solidFill>
                <a:cs typeface="B Nazanin" panose="00000400000000000000" pitchFamily="2" charset="-78"/>
              </a:rPr>
              <a:t>به مدت 6 تا 9 ماه </a:t>
            </a:r>
          </a:p>
          <a:p>
            <a:pPr algn="r" rtl="1"/>
            <a:r>
              <a:rPr lang="fa-IR" sz="3200" dirty="0">
                <a:solidFill>
                  <a:schemeClr val="accent1">
                    <a:lumMod val="50000"/>
                  </a:schemeClr>
                </a:solidFill>
                <a:cs typeface="B Nazanin" panose="00000400000000000000" pitchFamily="2" charset="-78"/>
              </a:rPr>
              <a:t>در مواردی که دسترسی به ریفاپنتین وجود داشته باشد و در صورت امکان مانیتور دقیق بیمار، رژیم زیر نیز قابل استفاده است:</a:t>
            </a:r>
          </a:p>
          <a:p>
            <a:pPr algn="r" rtl="1"/>
            <a:r>
              <a:rPr lang="fa-IR" sz="3200" dirty="0" smtClean="0">
                <a:solidFill>
                  <a:schemeClr val="accent1">
                    <a:lumMod val="50000"/>
                  </a:schemeClr>
                </a:solidFill>
                <a:cs typeface="B Nazanin" panose="00000400000000000000" pitchFamily="2" charset="-78"/>
              </a:rPr>
              <a:t>ریفاپنتین </a:t>
            </a:r>
            <a:r>
              <a:rPr lang="fa-IR" sz="3200" dirty="0">
                <a:solidFill>
                  <a:schemeClr val="accent1">
                    <a:lumMod val="50000"/>
                  </a:schemeClr>
                </a:solidFill>
                <a:cs typeface="B Nazanin" panose="00000400000000000000" pitchFamily="2" charset="-78"/>
              </a:rPr>
              <a:t>(دوز حداکثر 900</a:t>
            </a:r>
            <a:r>
              <a:rPr lang="en-US" sz="3200" dirty="0">
                <a:solidFill>
                  <a:schemeClr val="accent1">
                    <a:lumMod val="50000"/>
                  </a:schemeClr>
                </a:solidFill>
                <a:cs typeface="B Nazanin" panose="00000400000000000000" pitchFamily="2" charset="-78"/>
              </a:rPr>
              <a:t>mg) </a:t>
            </a:r>
            <a:r>
              <a:rPr lang="fa-IR" sz="3200" dirty="0">
                <a:solidFill>
                  <a:schemeClr val="accent1">
                    <a:lumMod val="50000"/>
                  </a:schemeClr>
                </a:solidFill>
                <a:cs typeface="B Nazanin" panose="00000400000000000000" pitchFamily="2" charset="-78"/>
              </a:rPr>
              <a:t>خوراکی هفتگی + ایزونیازید 15</a:t>
            </a:r>
            <a:r>
              <a:rPr lang="en-US" sz="3200" dirty="0">
                <a:solidFill>
                  <a:schemeClr val="accent1">
                    <a:lumMod val="50000"/>
                  </a:schemeClr>
                </a:solidFill>
                <a:cs typeface="B Nazanin" panose="00000400000000000000" pitchFamily="2" charset="-78"/>
              </a:rPr>
              <a:t>mg/kg (</a:t>
            </a:r>
            <a:r>
              <a:rPr lang="fa-IR" sz="3200" dirty="0">
                <a:solidFill>
                  <a:schemeClr val="accent1">
                    <a:lumMod val="50000"/>
                  </a:schemeClr>
                </a:solidFill>
                <a:cs typeface="B Nazanin" panose="00000400000000000000" pitchFamily="2" charset="-78"/>
              </a:rPr>
              <a:t>حداکثر 900</a:t>
            </a:r>
            <a:r>
              <a:rPr lang="en-US" sz="3200" dirty="0">
                <a:solidFill>
                  <a:schemeClr val="accent1">
                    <a:lumMod val="50000"/>
                  </a:schemeClr>
                </a:solidFill>
                <a:cs typeface="B Nazanin" panose="00000400000000000000" pitchFamily="2" charset="-78"/>
              </a:rPr>
              <a:t>mg) </a:t>
            </a:r>
            <a:r>
              <a:rPr lang="fa-IR" sz="3200" dirty="0">
                <a:solidFill>
                  <a:schemeClr val="accent1">
                    <a:lumMod val="50000"/>
                  </a:schemeClr>
                </a:solidFill>
                <a:cs typeface="B Nazanin" panose="00000400000000000000" pitchFamily="2" charset="-78"/>
              </a:rPr>
              <a:t>هفتگی + قرص پیریدوکسین 50</a:t>
            </a:r>
            <a:r>
              <a:rPr lang="en-US" sz="3200" dirty="0">
                <a:solidFill>
                  <a:schemeClr val="accent1">
                    <a:lumMod val="50000"/>
                  </a:schemeClr>
                </a:solidFill>
                <a:cs typeface="B Nazanin" panose="00000400000000000000" pitchFamily="2" charset="-78"/>
              </a:rPr>
              <a:t>mg </a:t>
            </a:r>
            <a:r>
              <a:rPr lang="fa-IR" sz="3200" dirty="0">
                <a:solidFill>
                  <a:schemeClr val="accent1">
                    <a:lumMod val="50000"/>
                  </a:schemeClr>
                </a:solidFill>
                <a:cs typeface="B Nazanin" panose="00000400000000000000" pitchFamily="2" charset="-78"/>
              </a:rPr>
              <a:t>هفتگی. این رژیم برای 12 هفته ادامه می یابد</a:t>
            </a:r>
          </a:p>
          <a:p>
            <a:pPr algn="r" rtl="1"/>
            <a:r>
              <a:rPr lang="fa-IR" sz="3200" dirty="0">
                <a:solidFill>
                  <a:schemeClr val="accent1">
                    <a:lumMod val="50000"/>
                  </a:schemeClr>
                </a:solidFill>
                <a:cs typeface="B Nazanin" panose="00000400000000000000" pitchFamily="2" charset="-78"/>
              </a:rPr>
              <a:t>دوز ریفاپنتین بر اساس وزن بیمار به قرار زیر است:</a:t>
            </a:r>
          </a:p>
          <a:p>
            <a:pPr lvl="1" algn="r" rtl="1"/>
            <a:r>
              <a:rPr lang="fa-IR" sz="3000" dirty="0" smtClean="0">
                <a:solidFill>
                  <a:schemeClr val="accent1">
                    <a:lumMod val="50000"/>
                  </a:schemeClr>
                </a:solidFill>
                <a:cs typeface="B Nazanin" panose="00000400000000000000" pitchFamily="2" charset="-78"/>
              </a:rPr>
              <a:t>وزن </a:t>
            </a:r>
            <a:r>
              <a:rPr lang="fa-IR" sz="3000" dirty="0">
                <a:solidFill>
                  <a:schemeClr val="accent1">
                    <a:lumMod val="50000"/>
                  </a:schemeClr>
                </a:solidFill>
                <a:cs typeface="B Nazanin" panose="00000400000000000000" pitchFamily="2" charset="-78"/>
              </a:rPr>
              <a:t>32-49.9 </a:t>
            </a:r>
            <a:r>
              <a:rPr lang="en-US" sz="3000" dirty="0">
                <a:solidFill>
                  <a:schemeClr val="accent1">
                    <a:lumMod val="50000"/>
                  </a:schemeClr>
                </a:solidFill>
                <a:cs typeface="B Nazanin" panose="00000400000000000000" pitchFamily="2" charset="-78"/>
              </a:rPr>
              <a:t>kg، </a:t>
            </a:r>
            <a:r>
              <a:rPr lang="fa-IR" sz="3000" dirty="0">
                <a:solidFill>
                  <a:schemeClr val="accent1">
                    <a:lumMod val="50000"/>
                  </a:schemeClr>
                </a:solidFill>
                <a:cs typeface="B Nazanin" panose="00000400000000000000" pitchFamily="2" charset="-78"/>
              </a:rPr>
              <a:t>به مقدار 750</a:t>
            </a:r>
            <a:r>
              <a:rPr lang="en-US" sz="3000" dirty="0">
                <a:solidFill>
                  <a:schemeClr val="accent1">
                    <a:lumMod val="50000"/>
                  </a:schemeClr>
                </a:solidFill>
                <a:cs typeface="B Nazanin" panose="00000400000000000000" pitchFamily="2" charset="-78"/>
              </a:rPr>
              <a:t>mg</a:t>
            </a:r>
          </a:p>
          <a:p>
            <a:pPr lvl="1" algn="r" rtl="1"/>
            <a:r>
              <a:rPr lang="fa-IR" sz="3000" dirty="0" smtClean="0">
                <a:solidFill>
                  <a:schemeClr val="accent1">
                    <a:lumMod val="50000"/>
                  </a:schemeClr>
                </a:solidFill>
                <a:cs typeface="B Nazanin" panose="00000400000000000000" pitchFamily="2" charset="-78"/>
              </a:rPr>
              <a:t>وزن </a:t>
            </a:r>
            <a:r>
              <a:rPr lang="fa-IR" sz="3000" dirty="0">
                <a:solidFill>
                  <a:schemeClr val="accent1">
                    <a:lumMod val="50000"/>
                  </a:schemeClr>
                </a:solidFill>
                <a:cs typeface="B Nazanin" panose="00000400000000000000" pitchFamily="2" charset="-78"/>
              </a:rPr>
              <a:t>بیشتر/مساوی 50</a:t>
            </a:r>
            <a:r>
              <a:rPr lang="en-US" sz="3000" dirty="0">
                <a:solidFill>
                  <a:schemeClr val="accent1">
                    <a:lumMod val="50000"/>
                  </a:schemeClr>
                </a:solidFill>
                <a:cs typeface="B Nazanin" panose="00000400000000000000" pitchFamily="2" charset="-78"/>
              </a:rPr>
              <a:t>kg ، </a:t>
            </a:r>
            <a:r>
              <a:rPr lang="fa-IR" sz="3000" dirty="0">
                <a:solidFill>
                  <a:schemeClr val="accent1">
                    <a:lumMod val="50000"/>
                  </a:schemeClr>
                </a:solidFill>
                <a:cs typeface="B Nazanin" panose="00000400000000000000" pitchFamily="2" charset="-78"/>
              </a:rPr>
              <a:t>به مقدار 900</a:t>
            </a:r>
            <a:r>
              <a:rPr lang="en-US" sz="3000" dirty="0">
                <a:solidFill>
                  <a:schemeClr val="accent1">
                    <a:lumMod val="50000"/>
                  </a:schemeClr>
                </a:solidFill>
                <a:cs typeface="B Nazanin" panose="00000400000000000000" pitchFamily="2" charset="-78"/>
              </a:rPr>
              <a:t>mg</a:t>
            </a:r>
          </a:p>
        </p:txBody>
      </p:sp>
      <p:sp>
        <p:nvSpPr>
          <p:cNvPr id="4" name="Slide Number Placeholder 3"/>
          <p:cNvSpPr>
            <a:spLocks noGrp="1"/>
          </p:cNvSpPr>
          <p:nvPr>
            <p:ph type="sldNum" sz="quarter" idx="12"/>
          </p:nvPr>
        </p:nvSpPr>
        <p:spPr/>
        <p:txBody>
          <a:bodyPr/>
          <a:lstStyle/>
          <a:p>
            <a:fld id="{30FF0F21-5972-47C3-A58F-EFECA81B9517}" type="slidenum">
              <a:rPr lang="en-US" smtClean="0"/>
              <a:t>66</a:t>
            </a:fld>
            <a:endParaRPr lang="en-US"/>
          </a:p>
        </p:txBody>
      </p:sp>
    </p:spTree>
    <p:extLst>
      <p:ext uri="{BB962C8B-B14F-4D97-AF65-F5344CB8AC3E}">
        <p14:creationId xmlns:p14="http://schemas.microsoft.com/office/powerpoint/2010/main" val="12411224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000" dirty="0">
                <a:cs typeface="2  Titr" panose="00000700000000000000" pitchFamily="2" charset="-78"/>
              </a:rPr>
              <a:t>رژیم های درمانی ضد سل</a:t>
            </a:r>
            <a:endParaRPr lang="en-US" sz="4000" dirty="0">
              <a:cs typeface="2  Titr" panose="00000700000000000000" pitchFamily="2" charset="-78"/>
            </a:endParaRPr>
          </a:p>
        </p:txBody>
      </p:sp>
      <p:sp>
        <p:nvSpPr>
          <p:cNvPr id="3" name="Content Placeholder 2"/>
          <p:cNvSpPr>
            <a:spLocks noGrp="1"/>
          </p:cNvSpPr>
          <p:nvPr>
            <p:ph idx="1"/>
          </p:nvPr>
        </p:nvSpPr>
        <p:spPr/>
        <p:txBody>
          <a:bodyPr>
            <a:normAutofit/>
          </a:bodyPr>
          <a:lstStyle/>
          <a:p>
            <a:pPr algn="r" rtl="1"/>
            <a:r>
              <a:rPr lang="fa-IR" sz="3200" dirty="0">
                <a:solidFill>
                  <a:schemeClr val="accent1">
                    <a:lumMod val="50000"/>
                  </a:schemeClr>
                </a:solidFill>
                <a:cs typeface="B Nazanin" panose="00000400000000000000" pitchFamily="2" charset="-78"/>
              </a:rPr>
              <a:t>رژیم های درمانی ضد سل در بزرگسالان مبتلا به </a:t>
            </a:r>
            <a:r>
              <a:rPr lang="en-US" sz="3200" dirty="0">
                <a:solidFill>
                  <a:schemeClr val="accent1">
                    <a:lumMod val="50000"/>
                  </a:schemeClr>
                </a:solidFill>
                <a:cs typeface="B Nazanin" panose="00000400000000000000" pitchFamily="2" charset="-78"/>
              </a:rPr>
              <a:t>HIV </a:t>
            </a:r>
            <a:r>
              <a:rPr lang="fa-IR" sz="3200" dirty="0" smtClean="0">
                <a:solidFill>
                  <a:schemeClr val="accent1">
                    <a:lumMod val="50000"/>
                  </a:schemeClr>
                </a:solidFill>
                <a:cs typeface="B Nazanin" panose="00000400000000000000" pitchFamily="2" charset="-78"/>
              </a:rPr>
              <a:t> مانند </a:t>
            </a:r>
            <a:r>
              <a:rPr lang="fa-IR" sz="3200" dirty="0">
                <a:solidFill>
                  <a:schemeClr val="accent1">
                    <a:lumMod val="50000"/>
                  </a:schemeClr>
                </a:solidFill>
                <a:cs typeface="B Nazanin" panose="00000400000000000000" pitchFamily="2" charset="-78"/>
              </a:rPr>
              <a:t>افراد غیرمبتلا به </a:t>
            </a:r>
            <a:r>
              <a:rPr lang="en-US" sz="3200" dirty="0">
                <a:solidFill>
                  <a:schemeClr val="accent1">
                    <a:lumMod val="50000"/>
                  </a:schemeClr>
                </a:solidFill>
                <a:cs typeface="B Nazanin" panose="00000400000000000000" pitchFamily="2" charset="-78"/>
              </a:rPr>
              <a:t>HIV </a:t>
            </a:r>
            <a:r>
              <a:rPr lang="fa-IR" sz="3200" dirty="0">
                <a:solidFill>
                  <a:schemeClr val="accent1">
                    <a:lumMod val="50000"/>
                  </a:schemeClr>
                </a:solidFill>
                <a:cs typeface="B Nazanin" panose="00000400000000000000" pitchFamily="2" charset="-78"/>
              </a:rPr>
              <a:t>است. درمان بیماری سل حساس به دارو باید شامل رژیم 6 ماهه با فاز اولیه</a:t>
            </a:r>
            <a:r>
              <a:rPr lang="en-US" sz="3200" dirty="0">
                <a:solidFill>
                  <a:schemeClr val="accent1">
                    <a:lumMod val="50000"/>
                  </a:schemeClr>
                </a:solidFill>
                <a:cs typeface="B Nazanin" panose="00000400000000000000" pitchFamily="2" charset="-78"/>
              </a:rPr>
              <a:t>INH ، RIF ، PZA ،EMB  </a:t>
            </a:r>
            <a:r>
              <a:rPr lang="fa-IR" sz="3200" dirty="0" smtClean="0">
                <a:solidFill>
                  <a:schemeClr val="accent1">
                    <a:lumMod val="50000"/>
                  </a:schemeClr>
                </a:solidFill>
                <a:cs typeface="B Nazanin" panose="00000400000000000000" pitchFamily="2" charset="-78"/>
              </a:rPr>
              <a:t> به </a:t>
            </a:r>
            <a:r>
              <a:rPr lang="fa-IR" sz="3200" dirty="0">
                <a:solidFill>
                  <a:schemeClr val="accent1">
                    <a:lumMod val="50000"/>
                  </a:schemeClr>
                </a:solidFill>
                <a:cs typeface="B Nazanin" panose="00000400000000000000" pitchFamily="2" charset="-78"/>
              </a:rPr>
              <a:t>مدت دو ماه و سپس فاز ادامه آن با </a:t>
            </a:r>
            <a:r>
              <a:rPr lang="en-US" sz="3200" dirty="0">
                <a:solidFill>
                  <a:schemeClr val="accent1">
                    <a:lumMod val="50000"/>
                  </a:schemeClr>
                </a:solidFill>
                <a:cs typeface="B Nazanin" panose="00000400000000000000" pitchFamily="2" charset="-78"/>
              </a:rPr>
              <a:t>INH </a:t>
            </a:r>
            <a:r>
              <a:rPr lang="fa-IR" sz="3200" dirty="0" smtClean="0">
                <a:solidFill>
                  <a:schemeClr val="accent1">
                    <a:lumMod val="50000"/>
                  </a:schemeClr>
                </a:solidFill>
                <a:cs typeface="B Nazanin" panose="00000400000000000000" pitchFamily="2" charset="-78"/>
              </a:rPr>
              <a:t> و </a:t>
            </a:r>
            <a:r>
              <a:rPr lang="en-US" sz="3200" dirty="0">
                <a:solidFill>
                  <a:schemeClr val="accent1">
                    <a:lumMod val="50000"/>
                  </a:schemeClr>
                </a:solidFill>
                <a:cs typeface="B Nazanin" panose="00000400000000000000" pitchFamily="2" charset="-78"/>
              </a:rPr>
              <a:t>RIF </a:t>
            </a:r>
            <a:r>
              <a:rPr lang="fa-IR" sz="3200" dirty="0" smtClean="0">
                <a:solidFill>
                  <a:schemeClr val="accent1">
                    <a:lumMod val="50000"/>
                  </a:schemeClr>
                </a:solidFill>
                <a:cs typeface="B Nazanin" panose="00000400000000000000" pitchFamily="2" charset="-78"/>
              </a:rPr>
              <a:t> به </a:t>
            </a:r>
            <a:r>
              <a:rPr lang="fa-IR" sz="3200" dirty="0">
                <a:solidFill>
                  <a:schemeClr val="accent1">
                    <a:lumMod val="50000"/>
                  </a:schemeClr>
                </a:solidFill>
                <a:cs typeface="B Nazanin" panose="00000400000000000000" pitchFamily="2" charset="-78"/>
              </a:rPr>
              <a:t>مدت حداقل چهار ماه باشد. </a:t>
            </a:r>
          </a:p>
        </p:txBody>
      </p:sp>
      <p:sp>
        <p:nvSpPr>
          <p:cNvPr id="4" name="Slide Number Placeholder 3"/>
          <p:cNvSpPr>
            <a:spLocks noGrp="1"/>
          </p:cNvSpPr>
          <p:nvPr>
            <p:ph type="sldNum" sz="quarter" idx="12"/>
          </p:nvPr>
        </p:nvSpPr>
        <p:spPr/>
        <p:txBody>
          <a:bodyPr/>
          <a:lstStyle/>
          <a:p>
            <a:fld id="{30FF0F21-5972-47C3-A58F-EFECA81B9517}" type="slidenum">
              <a:rPr lang="en-US" smtClean="0"/>
              <a:t>67</a:t>
            </a:fld>
            <a:endParaRPr lang="en-US"/>
          </a:p>
        </p:txBody>
      </p:sp>
    </p:spTree>
    <p:extLst>
      <p:ext uri="{BB962C8B-B14F-4D97-AF65-F5344CB8AC3E}">
        <p14:creationId xmlns:p14="http://schemas.microsoft.com/office/powerpoint/2010/main" val="24909837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450365"/>
            <a:ext cx="11029616" cy="1013800"/>
          </a:xfrm>
        </p:spPr>
        <p:txBody>
          <a:bodyPr>
            <a:normAutofit/>
          </a:bodyPr>
          <a:lstStyle/>
          <a:p>
            <a:pPr algn="r" rtl="1"/>
            <a:r>
              <a:rPr lang="fa-IR" sz="3600" dirty="0">
                <a:cs typeface="2  Titr" panose="00000700000000000000" pitchFamily="2" charset="-78"/>
              </a:rPr>
              <a:t>تجویز داروهای ضد رتروویروسی و درمان بیماری سل</a:t>
            </a:r>
            <a:endParaRPr lang="en-US" sz="3600" dirty="0">
              <a:cs typeface="2  Titr" panose="00000700000000000000" pitchFamily="2" charset="-78"/>
            </a:endParaRPr>
          </a:p>
        </p:txBody>
      </p:sp>
      <p:sp>
        <p:nvSpPr>
          <p:cNvPr id="3" name="Content Placeholder 2"/>
          <p:cNvSpPr>
            <a:spLocks noGrp="1"/>
          </p:cNvSpPr>
          <p:nvPr>
            <p:ph idx="1"/>
          </p:nvPr>
        </p:nvSpPr>
        <p:spPr>
          <a:xfrm>
            <a:off x="581192" y="2180496"/>
            <a:ext cx="11029615" cy="4405834"/>
          </a:xfrm>
        </p:spPr>
        <p:txBody>
          <a:bodyPr>
            <a:normAutofit lnSpcReduction="10000"/>
          </a:bodyPr>
          <a:lstStyle/>
          <a:p>
            <a:pPr algn="r" rtl="1"/>
            <a:r>
              <a:rPr lang="fa-IR" sz="3200" dirty="0" smtClean="0">
                <a:solidFill>
                  <a:schemeClr val="accent1">
                    <a:lumMod val="50000"/>
                  </a:schemeClr>
                </a:solidFill>
                <a:cs typeface="B Nazanin" panose="00000400000000000000" pitchFamily="2" charset="-78"/>
              </a:rPr>
              <a:t>درمان </a:t>
            </a:r>
            <a:r>
              <a:rPr lang="fa-IR" sz="3200" dirty="0">
                <a:solidFill>
                  <a:schemeClr val="accent1">
                    <a:lumMod val="50000"/>
                  </a:schemeClr>
                </a:solidFill>
                <a:cs typeface="B Nazanin" panose="00000400000000000000" pitchFamily="2" charset="-78"/>
              </a:rPr>
              <a:t>ضد رتروویروسی باید در اولین زمان ممکن در طی دو هفته اول شروع درمان ضد سل، برای بیماران بدون توجه به تعداد سلولهای </a:t>
            </a:r>
            <a:r>
              <a:rPr lang="en-US" sz="3200" dirty="0">
                <a:solidFill>
                  <a:schemeClr val="accent1">
                    <a:lumMod val="50000"/>
                  </a:schemeClr>
                </a:solidFill>
                <a:cs typeface="B Nazanin" panose="00000400000000000000" pitchFamily="2" charset="-78"/>
              </a:rPr>
              <a:t>CD4 </a:t>
            </a:r>
            <a:r>
              <a:rPr lang="fa-IR" sz="3200" dirty="0" smtClean="0">
                <a:solidFill>
                  <a:schemeClr val="accent1">
                    <a:lumMod val="50000"/>
                  </a:schemeClr>
                </a:solidFill>
                <a:cs typeface="B Nazanin" panose="00000400000000000000" pitchFamily="2" charset="-78"/>
              </a:rPr>
              <a:t> شروع </a:t>
            </a:r>
            <a:r>
              <a:rPr lang="fa-IR" sz="3200" dirty="0">
                <a:solidFill>
                  <a:schemeClr val="accent1">
                    <a:lumMod val="50000"/>
                  </a:schemeClr>
                </a:solidFill>
                <a:cs typeface="B Nazanin" panose="00000400000000000000" pitchFamily="2" charset="-78"/>
              </a:rPr>
              <a:t>شود (برای بالغین، نوجوانان و کودکان)</a:t>
            </a:r>
          </a:p>
          <a:p>
            <a:pPr algn="r" rtl="1"/>
            <a:r>
              <a:rPr lang="fa-IR" sz="3200" dirty="0" smtClean="0">
                <a:solidFill>
                  <a:schemeClr val="accent1">
                    <a:lumMod val="50000"/>
                  </a:schemeClr>
                </a:solidFill>
                <a:cs typeface="B Nazanin" panose="00000400000000000000" pitchFamily="2" charset="-78"/>
              </a:rPr>
              <a:t>در </a:t>
            </a:r>
            <a:r>
              <a:rPr lang="fa-IR" sz="3200" dirty="0">
                <a:solidFill>
                  <a:schemeClr val="accent1">
                    <a:lumMod val="50000"/>
                  </a:schemeClr>
                </a:solidFill>
                <a:cs typeface="B Nazanin" panose="00000400000000000000" pitchFamily="2" charset="-78"/>
              </a:rPr>
              <a:t>مننژیت سلی داروهای ضد رتروویروسی 4-8 هفته بعد از درمان سل شروع میشود.</a:t>
            </a:r>
          </a:p>
          <a:p>
            <a:pPr algn="r" rtl="1"/>
            <a:r>
              <a:rPr lang="fa-IR" sz="3200" dirty="0" smtClean="0">
                <a:solidFill>
                  <a:schemeClr val="accent1">
                    <a:lumMod val="50000"/>
                  </a:schemeClr>
                </a:solidFill>
                <a:cs typeface="B Nazanin" panose="00000400000000000000" pitchFamily="2" charset="-78"/>
              </a:rPr>
              <a:t>در </a:t>
            </a:r>
            <a:r>
              <a:rPr lang="fa-IR" sz="3200" dirty="0">
                <a:solidFill>
                  <a:schemeClr val="accent1">
                    <a:lumMod val="50000"/>
                  </a:schemeClr>
                </a:solidFill>
                <a:cs typeface="B Nazanin" panose="00000400000000000000" pitchFamily="2" charset="-78"/>
              </a:rPr>
              <a:t>خانم های حامله با سل فعال باید داروهای ضد رتروویروسی را در زودترین زمان ممکن شروع کرد. </a:t>
            </a:r>
          </a:p>
          <a:p>
            <a:pPr algn="r" rtl="1"/>
            <a:r>
              <a:rPr lang="fa-IR" sz="3200" dirty="0" smtClean="0">
                <a:solidFill>
                  <a:schemeClr val="accent1">
                    <a:lumMod val="50000"/>
                  </a:schemeClr>
                </a:solidFill>
                <a:cs typeface="B Nazanin" panose="00000400000000000000" pitchFamily="2" charset="-78"/>
              </a:rPr>
              <a:t>در </a:t>
            </a:r>
            <a:r>
              <a:rPr lang="fa-IR" sz="3200" dirty="0">
                <a:solidFill>
                  <a:schemeClr val="accent1">
                    <a:lumMod val="50000"/>
                  </a:schemeClr>
                </a:solidFill>
                <a:cs typeface="B Nazanin" panose="00000400000000000000" pitchFamily="2" charset="-78"/>
              </a:rPr>
              <a:t>موارد  </a:t>
            </a:r>
            <a:r>
              <a:rPr lang="en-US" sz="3200" dirty="0">
                <a:solidFill>
                  <a:schemeClr val="accent1">
                    <a:lumMod val="50000"/>
                  </a:schemeClr>
                </a:solidFill>
                <a:cs typeface="B Nazanin" panose="00000400000000000000" pitchFamily="2" charset="-78"/>
              </a:rPr>
              <a:t>MDR TB </a:t>
            </a:r>
            <a:r>
              <a:rPr lang="fa-IR" sz="3200" dirty="0" smtClean="0">
                <a:solidFill>
                  <a:schemeClr val="accent1">
                    <a:lumMod val="50000"/>
                  </a:schemeClr>
                </a:solidFill>
                <a:cs typeface="B Nazanin" panose="00000400000000000000" pitchFamily="2" charset="-78"/>
              </a:rPr>
              <a:t> نیز </a:t>
            </a:r>
            <a:r>
              <a:rPr lang="fa-IR" sz="3200" dirty="0">
                <a:solidFill>
                  <a:schemeClr val="accent1">
                    <a:lumMod val="50000"/>
                  </a:schemeClr>
                </a:solidFill>
                <a:cs typeface="B Nazanin" panose="00000400000000000000" pitchFamily="2" charset="-78"/>
              </a:rPr>
              <a:t>درمان ضدرترویروسی باید در در زودترین زمان ممکن شروع شود. </a:t>
            </a:r>
          </a:p>
        </p:txBody>
      </p:sp>
      <p:sp>
        <p:nvSpPr>
          <p:cNvPr id="4" name="Slide Number Placeholder 3"/>
          <p:cNvSpPr>
            <a:spLocks noGrp="1"/>
          </p:cNvSpPr>
          <p:nvPr>
            <p:ph type="sldNum" sz="quarter" idx="12"/>
          </p:nvPr>
        </p:nvSpPr>
        <p:spPr/>
        <p:txBody>
          <a:bodyPr/>
          <a:lstStyle/>
          <a:p>
            <a:fld id="{30FF0F21-5972-47C3-A58F-EFECA81B9517}" type="slidenum">
              <a:rPr lang="en-US" smtClean="0"/>
              <a:t>68</a:t>
            </a:fld>
            <a:endParaRPr lang="en-US"/>
          </a:p>
        </p:txBody>
      </p:sp>
    </p:spTree>
    <p:extLst>
      <p:ext uri="{BB962C8B-B14F-4D97-AF65-F5344CB8AC3E}">
        <p14:creationId xmlns:p14="http://schemas.microsoft.com/office/powerpoint/2010/main" val="42631518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000" dirty="0">
                <a:cs typeface="2  Titr" panose="00000700000000000000" pitchFamily="2" charset="-78"/>
              </a:rPr>
              <a:t>کوتریموکسازول</a:t>
            </a:r>
            <a:endParaRPr lang="en-US" sz="4000" dirty="0">
              <a:cs typeface="2  Titr" panose="00000700000000000000" pitchFamily="2" charset="-78"/>
            </a:endParaRPr>
          </a:p>
        </p:txBody>
      </p:sp>
      <p:sp>
        <p:nvSpPr>
          <p:cNvPr id="3" name="Content Placeholder 2"/>
          <p:cNvSpPr>
            <a:spLocks noGrp="1"/>
          </p:cNvSpPr>
          <p:nvPr>
            <p:ph idx="1"/>
          </p:nvPr>
        </p:nvSpPr>
        <p:spPr/>
        <p:txBody>
          <a:bodyPr>
            <a:normAutofit/>
          </a:bodyPr>
          <a:lstStyle/>
          <a:p>
            <a:pPr algn="r" rtl="1"/>
            <a:r>
              <a:rPr lang="fa-IR" sz="3200" dirty="0">
                <a:solidFill>
                  <a:schemeClr val="accent1">
                    <a:lumMod val="50000"/>
                  </a:schemeClr>
                </a:solidFill>
                <a:cs typeface="B Nazanin" panose="00000400000000000000" pitchFamily="2" charset="-78"/>
              </a:rPr>
              <a:t>تجویز همزمان کوتریموکسازول (برای بزرگسالان روزی 2 عدد قرص بزرگسال) برای تمامی بیماران تا پایان دوره درمان سل توصیه میشود. پس از خاتمه درمان سل، بر اساس شرایط بیمار برای ادامه کوتریموکسازول تصمیم گیری خواهد شد</a:t>
            </a:r>
            <a:endParaRPr lang="en-US" sz="3200" dirty="0">
              <a:solidFill>
                <a:schemeClr val="accent1">
                  <a:lumMod val="50000"/>
                </a:schemeClr>
              </a:solidFill>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30FF0F21-5972-47C3-A58F-EFECA81B9517}" type="slidenum">
              <a:rPr lang="en-US" smtClean="0"/>
              <a:t>69</a:t>
            </a:fld>
            <a:endParaRPr lang="en-US"/>
          </a:p>
        </p:txBody>
      </p:sp>
    </p:spTree>
    <p:extLst>
      <p:ext uri="{BB962C8B-B14F-4D97-AF65-F5344CB8AC3E}">
        <p14:creationId xmlns:p14="http://schemas.microsoft.com/office/powerpoint/2010/main" val="383954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Slide Number Placeholder 3"/>
          <p:cNvSpPr>
            <a:spLocks noGrp="1"/>
          </p:cNvSpPr>
          <p:nvPr>
            <p:ph type="sldNum" sz="quarter" idx="12"/>
          </p:nvPr>
        </p:nvSpPr>
        <p:spPr/>
        <p:txBody>
          <a:bodyPr/>
          <a:lstStyle/>
          <a:p>
            <a:fld id="{30FF0F21-5972-47C3-A58F-EFECA81B9517}" type="slidenum">
              <a:rPr lang="en-US" smtClean="0"/>
              <a:t>7</a:t>
            </a:fld>
            <a:endParaRPr lang="en-US"/>
          </a:p>
        </p:txBody>
      </p:sp>
    </p:spTree>
    <p:extLst>
      <p:ext uri="{BB962C8B-B14F-4D97-AF65-F5344CB8AC3E}">
        <p14:creationId xmlns:p14="http://schemas.microsoft.com/office/powerpoint/2010/main" val="3995438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7591" y="132523"/>
            <a:ext cx="10515600" cy="1325563"/>
          </a:xfrm>
        </p:spPr>
        <p:txBody>
          <a:bodyPr>
            <a:normAutofit/>
          </a:bodyPr>
          <a:lstStyle/>
          <a:p>
            <a:pPr algn="ctr" rtl="1"/>
            <a:r>
              <a:rPr lang="fa-IR" b="1" dirty="0">
                <a:cs typeface="2  Titr" panose="00000700000000000000" pitchFamily="2" charset="-78"/>
              </a:rPr>
              <a:t>زمان مثبت شدن آزمون های تست </a:t>
            </a:r>
            <a:r>
              <a:rPr lang="en-US" b="1" dirty="0">
                <a:cs typeface="2  Titr" panose="00000700000000000000" pitchFamily="2" charset="-78"/>
              </a:rPr>
              <a:t>HIV</a:t>
            </a:r>
            <a:r>
              <a:rPr lang="fa-IR" b="1" dirty="0">
                <a:cs typeface="2  Titr" panose="00000700000000000000" pitchFamily="2" charset="-78"/>
              </a:rPr>
              <a:t> بر اساس تعداد روزهای گذشته از  تماس </a:t>
            </a:r>
            <a:endParaRPr lang="en-US" b="1" dirty="0">
              <a:cs typeface="2  Titr" panose="00000700000000000000" pitchFamily="2" charset="-78"/>
            </a:endParaRP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431235" y="1802641"/>
            <a:ext cx="9528313" cy="5055359"/>
          </a:xfrm>
          <a:prstGeom prst="rect">
            <a:avLst/>
          </a:prstGeom>
          <a:noFill/>
          <a:ln>
            <a:noFill/>
          </a:ln>
          <a:effectLst/>
          <a:extLst>
            <a:ext uri="{909E8E84-426E-40dd-AFC4-6F175D3DCCD1}">
              <a14:hiddenFill xmlns:wpc="http://schemas.microsoft.com/office/word/2010/wordprocessingCanvas" xmlns:cx="http://schemas.microsoft.com/office/drawing/2014/chartex" xmlns:cx1="http://schemas.microsoft.com/office/drawing/2015/9/8/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w16cex="http://schemas.microsoft.com/office/word/2018/wordml/cex" xmlns:w16cid="http://schemas.microsoft.com/office/word/2016/wordml/cid" xmlns:w16="http://schemas.microsoft.com/office/word/2018/wordml" xmlns:a14="http://schemas.microsoft.com/office/drawing/2010/main" xmlns="" xmlns:w="http://schemas.openxmlformats.org/wordprocessingml/2006/main" xmlns:w10="urn:schemas-microsoft-com:office:word" xmlns:v="urn:schemas-microsoft-com:vml" xmlns:o="urn:schemas-microsoft-com:office:office" xmlns:lc="http://schemas.openxmlformats.org/drawingml/2006/lockedCanvas">
                <a:solidFill>
                  <a:schemeClr val="accent1"/>
                </a:solidFill>
              </a14:hiddenFill>
            </a:ext>
            <a:ext uri="{91240B29-F687-4f45-9708-019B960494DF}">
              <a14:hiddenLine xmlns:wpc="http://schemas.microsoft.com/office/word/2010/wordprocessingCanvas" xmlns:cx="http://schemas.microsoft.com/office/drawing/2014/chartex" xmlns:cx1="http://schemas.microsoft.com/office/drawing/2015/9/8/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w16cex="http://schemas.microsoft.com/office/word/2018/wordml/cex" xmlns:w16cid="http://schemas.microsoft.com/office/word/2016/wordml/cid" xmlns:w16="http://schemas.microsoft.com/office/word/2018/wordml" xmlns:a14="http://schemas.microsoft.com/office/drawing/2010/main" xmlns="" xmlns:w="http://schemas.openxmlformats.org/wordprocessingml/2006/main" xmlns:w10="urn:schemas-microsoft-com:office:word" xmlns:v="urn:schemas-microsoft-com:vml" xmlns:o="urn:schemas-microsoft-com:office:office" xmlns:lc="http://schemas.openxmlformats.org/drawingml/2006/lockedCanvas" w="31750">
                <a:solidFill>
                  <a:schemeClr val="tx1"/>
                </a:solidFill>
                <a:miter lim="800000"/>
                <a:headEnd/>
                <a:tailEnd/>
              </a14:hiddenLine>
            </a:ext>
            <a:ext uri="{AF507438-7753-43e0-B8FC-AC1667EBCBE1}">
              <a14:hiddenEffects xmlns:wpc="http://schemas.microsoft.com/office/word/2010/wordprocessingCanvas" xmlns:cx="http://schemas.microsoft.com/office/drawing/2014/chartex" xmlns:cx1="http://schemas.microsoft.com/office/drawing/2015/9/8/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w16cex="http://schemas.microsoft.com/office/word/2018/wordml/cex" xmlns:w16cid="http://schemas.microsoft.com/office/word/2016/wordml/cid" xmlns:w16="http://schemas.microsoft.com/office/word/2018/wordml" xmlns:a14="http://schemas.microsoft.com/office/drawing/2010/main" xmlns="" xmlns:w="http://schemas.openxmlformats.org/wordprocessingml/2006/main" xmlns:w10="urn:schemas-microsoft-com:office:word" xmlns:v="urn:schemas-microsoft-com:vml" xmlns:o="urn:schemas-microsoft-com:office:office" xmlns:lc="http://schemas.openxmlformats.org/drawingml/2006/lockedCanvas">
                <a:effectLst>
                  <a:outerShdw blurRad="63500" dist="38099" dir="2700000" algn="ctr" rotWithShape="0">
                    <a:schemeClr val="bg2">
                      <a:alpha val="74998"/>
                    </a:schemeClr>
                  </a:outerShdw>
                </a:effectLst>
              </a14:hiddenEffects>
            </a:ext>
          </a:extLst>
        </p:spPr>
      </p:pic>
      <p:sp>
        <p:nvSpPr>
          <p:cNvPr id="6" name="Slide Number Placeholder 5"/>
          <p:cNvSpPr>
            <a:spLocks noGrp="1"/>
          </p:cNvSpPr>
          <p:nvPr>
            <p:ph type="sldNum" sz="quarter" idx="12"/>
          </p:nvPr>
        </p:nvSpPr>
        <p:spPr/>
        <p:txBody>
          <a:bodyPr/>
          <a:lstStyle/>
          <a:p>
            <a:fld id="{30FF0F21-5972-47C3-A58F-EFECA81B9517}" type="slidenum">
              <a:rPr lang="en-US" smtClean="0"/>
              <a:t>8</a:t>
            </a:fld>
            <a:endParaRPr lang="en-US"/>
          </a:p>
        </p:txBody>
      </p:sp>
    </p:spTree>
    <p:extLst>
      <p:ext uri="{BB962C8B-B14F-4D97-AF65-F5344CB8AC3E}">
        <p14:creationId xmlns:p14="http://schemas.microsoft.com/office/powerpoint/2010/main" val="37132398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Users\Dell\Desktop\Untitled.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
        <p:nvSpPr>
          <p:cNvPr id="6" name="Slide Number Placeholder 5"/>
          <p:cNvSpPr>
            <a:spLocks noGrp="1"/>
          </p:cNvSpPr>
          <p:nvPr>
            <p:ph type="sldNum" sz="quarter" idx="12"/>
          </p:nvPr>
        </p:nvSpPr>
        <p:spPr/>
        <p:txBody>
          <a:bodyPr/>
          <a:lstStyle/>
          <a:p>
            <a:fld id="{30FF0F21-5972-47C3-A58F-EFECA81B9517}" type="slidenum">
              <a:rPr lang="en-US" smtClean="0"/>
              <a:t>9</a:t>
            </a:fld>
            <a:endParaRPr lang="en-US"/>
          </a:p>
        </p:txBody>
      </p:sp>
    </p:spTree>
    <p:extLst>
      <p:ext uri="{BB962C8B-B14F-4D97-AF65-F5344CB8AC3E}">
        <p14:creationId xmlns:p14="http://schemas.microsoft.com/office/powerpoint/2010/main" val="3097679177"/>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1691</TotalTime>
  <Words>5378</Words>
  <Application>Microsoft Office PowerPoint</Application>
  <PresentationFormat>Widescreen</PresentationFormat>
  <Paragraphs>359</Paragraphs>
  <Slides>69</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69</vt:i4>
      </vt:variant>
    </vt:vector>
  </HeadingPairs>
  <TitlesOfParts>
    <vt:vector size="82" baseType="lpstr">
      <vt:lpstr>2  Titr</vt:lpstr>
      <vt:lpstr>Arial</vt:lpstr>
      <vt:lpstr>B Nazanin</vt:lpstr>
      <vt:lpstr>Calibri</vt:lpstr>
      <vt:lpstr>Calibri Light</vt:lpstr>
      <vt:lpstr>Gill Sans MT</vt:lpstr>
      <vt:lpstr>Majalla UI</vt:lpstr>
      <vt:lpstr>Times New Roman</vt:lpstr>
      <vt:lpstr>Trebuchet MS</vt:lpstr>
      <vt:lpstr>Verdana</vt:lpstr>
      <vt:lpstr>Wingdings 2</vt:lpstr>
      <vt:lpstr>Dividend</vt:lpstr>
      <vt:lpstr>Office Theme</vt:lpstr>
      <vt:lpstr>PowerPoint Presentation</vt:lpstr>
      <vt:lpstr>اصول و رویکردهای تشخیصی HIV</vt:lpstr>
      <vt:lpstr>رویکردهای موجود برای انجام آزمایش در مراکز بهداشتی و درمانی</vt:lpstr>
      <vt:lpstr>پنج  شرط اصلی مشاوره</vt:lpstr>
      <vt:lpstr>PowerPoint Presentation</vt:lpstr>
      <vt:lpstr>PowerPoint Presentation</vt:lpstr>
      <vt:lpstr>PowerPoint Presentation</vt:lpstr>
      <vt:lpstr>زمان مثبت شدن آزمون های تست HIV بر اساس تعداد روزهای گذشته از  تماس </vt:lpstr>
      <vt:lpstr>PowerPoint Presentation</vt:lpstr>
      <vt:lpstr>AIDSinfo 2023</vt:lpstr>
      <vt:lpstr>PowerPoint Presentation</vt:lpstr>
      <vt:lpstr>انواع آزمايش‌هاي تشخيصي HIV</vt:lpstr>
      <vt:lpstr>انواع آزمايش‌هاي تشخيصي HIV</vt:lpstr>
      <vt:lpstr>PowerPoint Presentation</vt:lpstr>
      <vt:lpstr>آنتي ژن P24:</vt:lpstr>
      <vt:lpstr>مثبت کاذب در آزمونهای الایزا</vt:lpstr>
      <vt:lpstr>منفی کاذب در آزمونهای الایزا</vt:lpstr>
      <vt:lpstr>False-Positive HIV Test Results</vt:lpstr>
      <vt:lpstr>PPV</vt:lpstr>
      <vt:lpstr>الگوریتم کشوری انجام آزمونهای تشخیص HIV در بزرگسالان و اطفال بالای 18 ماه</vt:lpstr>
      <vt:lpstr>مهم و ضروری</vt:lpstr>
      <vt:lpstr>PowerPoint Presentation</vt:lpstr>
      <vt:lpstr>PowerPoint Presentation</vt:lpstr>
      <vt:lpstr>آزمون ها</vt:lpstr>
      <vt:lpstr>PowerPoint Presentation</vt:lpstr>
      <vt:lpstr>PowerPoint Presentation</vt:lpstr>
      <vt:lpstr>PowerPoint Presentation</vt:lpstr>
      <vt:lpstr>PowerPoint Presentation</vt:lpstr>
      <vt:lpstr>PowerPoint Presentation</vt:lpstr>
      <vt:lpstr>خود-آزمون HIV</vt:lpstr>
      <vt:lpstr>خود-آزمون HIV</vt:lpstr>
      <vt:lpstr>خود-آزمون HIV</vt:lpstr>
      <vt:lpstr>منافع بالقوه خود- آزمون HIV</vt:lpstr>
      <vt:lpstr>PowerPoint Presentation</vt:lpstr>
      <vt:lpstr>آسیب ها و زیان های احتمالی ناشی از خود-آزمون HIV</vt:lpstr>
      <vt:lpstr>آسیب ها و زیان های احتمالی ناشی از خود-آزمون HIV</vt:lpstr>
      <vt:lpstr>آسیب ها و زیان های احتمالی ناشی از خود-آزمون HIV</vt:lpstr>
      <vt:lpstr>رویکرد اول: “خود آزمون HIV” حمایت شده</vt:lpstr>
      <vt:lpstr>رویکرد اول: “خود آزمون HIV” حمایت شده</vt:lpstr>
      <vt:lpstr>رویکرد دوم: “خود آزمون HIV” بدون حمایت </vt:lpstr>
      <vt:lpstr>رویکرد دوم: “خود آزمون HIV” بدون حمایت </vt:lpstr>
      <vt:lpstr>PowerPoint Presentation</vt:lpstr>
      <vt:lpstr>جایگاه خود-آزمون HIV در الگوریتم کشوری تشخیص HIV</vt:lpstr>
      <vt:lpstr>PowerPoint Presentation</vt:lpstr>
      <vt:lpstr>PowerPoint Presentation</vt:lpstr>
      <vt:lpstr>PowerPoint Presentation</vt:lpstr>
      <vt:lpstr>PowerPoint Presentation</vt:lpstr>
      <vt:lpstr>عفونت اخیر HIV</vt:lpstr>
      <vt:lpstr>شروع درمان</vt:lpstr>
      <vt:lpstr>اهداف درمان ضد رتروویروسی</vt:lpstr>
      <vt:lpstr>رژیم های آغازین ضد رتروویروسی در بیماران بالای 14 سال</vt:lpstr>
      <vt:lpstr>شکست بالینی</vt:lpstr>
      <vt:lpstr> شکست ایمونولوژیک</vt:lpstr>
      <vt:lpstr>شکست ویرولوژیک</vt:lpstr>
      <vt:lpstr>اثرHIV  بر ایجاد سل فعال</vt:lpstr>
      <vt:lpstr>تأثیرHIV  برانتقال سل</vt:lpstr>
      <vt:lpstr>اثرHIV  بر نحوه تظاهر بالینی سل</vt:lpstr>
      <vt:lpstr>عفونت نهفته سل</vt:lpstr>
      <vt:lpstr>تشخیص عفونت نهفته سل </vt:lpstr>
      <vt:lpstr>PowerPoint Presentation</vt:lpstr>
      <vt:lpstr>PowerPoint Presentation</vt:lpstr>
      <vt:lpstr>تشخیص سل فعال</vt:lpstr>
      <vt:lpstr>تشخیص سل فعال</vt:lpstr>
      <vt:lpstr>لیپوآرابینومانان (LAM )</vt:lpstr>
      <vt:lpstr>درمان تجربی سل</vt:lpstr>
      <vt:lpstr>درمان عفونت نهفته سل</vt:lpstr>
      <vt:lpstr>رژیم های درمانی ضد سل</vt:lpstr>
      <vt:lpstr>تجویز داروهای ضد رتروویروسی و درمان بیماری سل</vt:lpstr>
      <vt:lpstr>کوتریموکسازول</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اصول و رویکردهای تشخیصی HIV</dc:title>
  <dc:creator>Katy</dc:creator>
  <cp:lastModifiedBy>Katy</cp:lastModifiedBy>
  <cp:revision>55</cp:revision>
  <dcterms:created xsi:type="dcterms:W3CDTF">2022-10-30T05:51:25Z</dcterms:created>
  <dcterms:modified xsi:type="dcterms:W3CDTF">2023-10-11T19:51:50Z</dcterms:modified>
</cp:coreProperties>
</file>